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29" r:id="rId2"/>
  </p:sldMasterIdLst>
  <p:notesMasterIdLst>
    <p:notesMasterId r:id="rId36"/>
  </p:notesMasterIdLst>
  <p:handoutMasterIdLst>
    <p:handoutMasterId r:id="rId37"/>
  </p:handoutMasterIdLst>
  <p:sldIdLst>
    <p:sldId id="263" r:id="rId3"/>
    <p:sldId id="273" r:id="rId4"/>
    <p:sldId id="339" r:id="rId5"/>
    <p:sldId id="340" r:id="rId6"/>
    <p:sldId id="341" r:id="rId7"/>
    <p:sldId id="342" r:id="rId8"/>
    <p:sldId id="343" r:id="rId9"/>
    <p:sldId id="344" r:id="rId10"/>
    <p:sldId id="319" r:id="rId11"/>
    <p:sldId id="337" r:id="rId12"/>
    <p:sldId id="336" r:id="rId13"/>
    <p:sldId id="345" r:id="rId14"/>
    <p:sldId id="346" r:id="rId15"/>
    <p:sldId id="348" r:id="rId16"/>
    <p:sldId id="349" r:id="rId17"/>
    <p:sldId id="362" r:id="rId18"/>
    <p:sldId id="350" r:id="rId19"/>
    <p:sldId id="315" r:id="rId20"/>
    <p:sldId id="351" r:id="rId21"/>
    <p:sldId id="352" r:id="rId22"/>
    <p:sldId id="353" r:id="rId23"/>
    <p:sldId id="363" r:id="rId24"/>
    <p:sldId id="316" r:id="rId25"/>
    <p:sldId id="338" r:id="rId26"/>
    <p:sldId id="354" r:id="rId27"/>
    <p:sldId id="322" r:id="rId28"/>
    <p:sldId id="356" r:id="rId29"/>
    <p:sldId id="357" r:id="rId30"/>
    <p:sldId id="327" r:id="rId31"/>
    <p:sldId id="358" r:id="rId32"/>
    <p:sldId id="359" r:id="rId33"/>
    <p:sldId id="360" r:id="rId34"/>
    <p:sldId id="3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F10708-58A8-D748-9672-9857D0C9A34D}">
          <p14:sldIdLst>
            <p14:sldId id="263"/>
            <p14:sldId id="273"/>
            <p14:sldId id="339"/>
            <p14:sldId id="340"/>
            <p14:sldId id="341"/>
            <p14:sldId id="342"/>
            <p14:sldId id="343"/>
            <p14:sldId id="344"/>
            <p14:sldId id="319"/>
            <p14:sldId id="337"/>
            <p14:sldId id="336"/>
            <p14:sldId id="345"/>
            <p14:sldId id="346"/>
            <p14:sldId id="348"/>
            <p14:sldId id="349"/>
            <p14:sldId id="362"/>
            <p14:sldId id="350"/>
            <p14:sldId id="315"/>
            <p14:sldId id="351"/>
            <p14:sldId id="352"/>
            <p14:sldId id="353"/>
            <p14:sldId id="363"/>
            <p14:sldId id="316"/>
            <p14:sldId id="338"/>
            <p14:sldId id="354"/>
            <p14:sldId id="322"/>
            <p14:sldId id="356"/>
            <p14:sldId id="357"/>
            <p14:sldId id="32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C9A"/>
    <a:srgbClr val="C0029E"/>
    <a:srgbClr val="1DA1F2"/>
    <a:srgbClr val="342C7E"/>
    <a:srgbClr val="76E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0"/>
    <p:restoredTop sz="93657"/>
  </p:normalViewPr>
  <p:slideViewPr>
    <p:cSldViewPr snapToGrid="0" snapToObjects="1" showGuides="1">
      <p:cViewPr varScale="1">
        <p:scale>
          <a:sx n="123" d="100"/>
          <a:sy n="123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5" d="100"/>
          <a:sy n="75" d="100"/>
        </p:scale>
        <p:origin x="35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B2C28-84CD-6D42-97B4-4296BF225C80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97CDD-13A6-D048-BCFB-11A993DC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8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BD745-4B8A-844A-A5D8-8E8DF3870E3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D6C38-AD5E-084E-83CF-07FD8AAA0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7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6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5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Announcments</a:t>
            </a:r>
            <a:r>
              <a:rPr lang="en-US" baseline="0" dirty="0" smtClean="0"/>
              <a:t> - </a:t>
            </a:r>
            <a:r>
              <a:rPr lang="en-US" dirty="0" smtClean="0"/>
              <a:t>Add Instagram to announcement </a:t>
            </a:r>
          </a:p>
          <a:p>
            <a:r>
              <a:rPr lang="en-US" dirty="0" smtClean="0"/>
              <a:t>Purchase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Faceboook</a:t>
            </a:r>
            <a:r>
              <a:rPr lang="en-US" baseline="0" dirty="0" smtClean="0"/>
              <a:t> complaints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2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Removed Cultures</a:t>
            </a:r>
          </a:p>
          <a:p>
            <a:r>
              <a:rPr lang="en-US" dirty="0" smtClean="0"/>
              <a:t>What is the perception of ABC as an institution</a:t>
            </a:r>
            <a:r>
              <a:rPr lang="en-US" baseline="0" dirty="0" smtClean="0"/>
              <a:t>  - still need to speak to that</a:t>
            </a:r>
          </a:p>
          <a:p>
            <a:r>
              <a:rPr lang="en-US" baseline="0" dirty="0" smtClean="0"/>
              <a:t>Insight </a:t>
            </a:r>
            <a:r>
              <a:rPr lang="mr-IN" baseline="0" dirty="0" smtClean="0"/>
              <a:t>–</a:t>
            </a:r>
            <a:r>
              <a:rPr lang="en-US" baseline="0" dirty="0" smtClean="0"/>
              <a:t> we didn’t find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Pull in “greatest hits” screen shots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6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54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4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3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5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4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7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D6C38-AD5E-084E-83CF-07FD8AAA06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88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1" y="5359466"/>
            <a:ext cx="1817714" cy="14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108204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10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48387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200"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6667500" y="1600201"/>
            <a:ext cx="48387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200"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1074226"/>
            <a:ext cx="10820400" cy="83099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ctr">
              <a:defRPr sz="6000"/>
            </a:lvl1pPr>
          </a:lstStyle>
          <a:p>
            <a:r>
              <a:rPr lang="en-US" dirty="0" smtClean="0"/>
              <a:t>short punchy title.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4739069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8335139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</p:spTree>
    <p:extLst>
      <p:ext uri="{BB962C8B-B14F-4D97-AF65-F5344CB8AC3E}">
        <p14:creationId xmlns:p14="http://schemas.microsoft.com/office/powerpoint/2010/main" val="1187653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ctr">
              <a:lnSpc>
                <a:spcPct val="100000"/>
              </a:lnSpc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</a:lstStyle>
          <a:p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85800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4506468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1" hasCustomPrompt="1"/>
          </p:nvPr>
        </p:nvSpPr>
        <p:spPr>
          <a:xfrm>
            <a:off x="8327136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2" hasCustomPrompt="1"/>
          </p:nvPr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64000" y="342900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28000" y="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6" hasCustomPrompt="1"/>
          </p:nvPr>
        </p:nvSpPr>
        <p:spPr>
          <a:xfrm>
            <a:off x="1772" y="342900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2" y="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allou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idx="16" hasCustomPrompt="1"/>
          </p:nvPr>
        </p:nvSpPr>
        <p:spPr>
          <a:xfrm>
            <a:off x="1772" y="3429000"/>
            <a:ext cx="6094228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18288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2" y="0"/>
            <a:ext cx="6094228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8" hasCustomPrompt="1"/>
          </p:nvPr>
        </p:nvSpPr>
        <p:spPr>
          <a:xfrm>
            <a:off x="6096000" y="0"/>
            <a:ext cx="6094228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18288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6000" y="3429000"/>
            <a:ext cx="6094228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82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6667500" y="685800"/>
            <a:ext cx="4838700" cy="54864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838700" cy="23003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>
              <a:lnSpc>
                <a:spcPct val="70000"/>
              </a:lnSpc>
              <a:defRPr sz="6000"/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Call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6781800" y="685800"/>
            <a:ext cx="4724400" cy="54864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80000"/>
              </a:lnSpc>
              <a:spcBef>
                <a:spcPts val="500"/>
              </a:spcBef>
              <a:defRPr sz="4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spcBef>
                <a:spcPts val="700"/>
              </a:spcBef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724400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>
          <a:xfrm>
            <a:off x="685800" y="1869141"/>
            <a:ext cx="4724400" cy="43030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4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20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Large Call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6781800" y="685800"/>
            <a:ext cx="4724400" cy="54864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80000"/>
              </a:lnSpc>
              <a:spcBef>
                <a:spcPts val="500"/>
              </a:spcBef>
              <a:defRPr sz="4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spcBef>
                <a:spcPts val="700"/>
              </a:spcBef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724400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>
          <a:xfrm>
            <a:off x="685800" y="1869141"/>
            <a:ext cx="4724400" cy="43030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or Conference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 userDrawn="1"/>
        </p:nvSpPr>
        <p:spPr>
          <a:xfrm>
            <a:off x="3390900" y="685800"/>
            <a:ext cx="5486400" cy="54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27432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1" indent="0" algn="ctr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Subheading</a:t>
            </a:r>
          </a:p>
          <a:p>
            <a:pPr lvl="0"/>
            <a:r>
              <a:rPr lang="en-US" dirty="0" smtClean="0"/>
              <a:t>click to edit title.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94" y="4908834"/>
            <a:ext cx="1630811" cy="12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|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6781800" y="685800"/>
            <a:ext cx="4724400" cy="54864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70000"/>
              </a:lnSpc>
              <a:spcBef>
                <a:spcPts val="500"/>
              </a:spcBef>
              <a:defRPr sz="48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1000"/>
              </a:spcBef>
              <a:buNone/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1800" y="685800"/>
            <a:ext cx="4724400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6781800" y="1869141"/>
            <a:ext cx="4724400" cy="43030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97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2" hasCustomPrompt="1"/>
          </p:nvPr>
        </p:nvSpPr>
        <p:spPr>
          <a:xfrm>
            <a:off x="3733800" y="0"/>
            <a:ext cx="4724400" cy="61722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365760" rtlCol="0" anchor="ctr">
            <a:norm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44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4064000" y="1399032"/>
            <a:ext cx="4064000" cy="40599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70000"/>
              </a:lnSpc>
              <a:spcBef>
                <a:spcPts val="500"/>
              </a:spcBef>
            </a:pPr>
            <a:r>
              <a:rPr lang="en-US" sz="4800" dirty="0" smtClean="0">
                <a:solidFill>
                  <a:schemeClr val="tx1"/>
                </a:solidFill>
                <a:latin typeface="+mj-lt"/>
              </a:rPr>
              <a:t>click</a:t>
            </a:r>
            <a:r>
              <a:rPr lang="en-US" sz="4800" baseline="0" dirty="0" smtClean="0">
                <a:solidFill>
                  <a:schemeClr val="tx1"/>
                </a:solidFill>
                <a:latin typeface="+mj-lt"/>
              </a:rPr>
              <a:t> to edit callout</a:t>
            </a:r>
          </a:p>
          <a:p>
            <a:pPr algn="ctr">
              <a:lnSpc>
                <a:spcPct val="100000"/>
              </a:lnSpc>
            </a:pPr>
            <a:r>
              <a:rPr lang="en-US" sz="2800" b="0" i="0" baseline="0" dirty="0" smtClean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rPr>
              <a:t>subheading</a:t>
            </a:r>
            <a:endParaRPr lang="en-US" sz="2800" b="0" i="0" dirty="0">
              <a:solidFill>
                <a:schemeClr val="accent1"/>
              </a:solidFill>
              <a:latin typeface="Sentinel Book" charset="0"/>
              <a:ea typeface="Sentinel Book" charset="0"/>
              <a:cs typeface="Sentinel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4864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6667500" y="685800"/>
            <a:ext cx="7641167" cy="5342467"/>
          </a:xfrm>
          <a:prstGeom prst="roundRect">
            <a:avLst>
              <a:gd name="adj" fmla="val 48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 userDrawn="1"/>
        </p:nvSpPr>
        <p:spPr>
          <a:xfrm>
            <a:off x="5809785" y="5835112"/>
            <a:ext cx="9509590" cy="33708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09785" y="5835112"/>
            <a:ext cx="9509590" cy="177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838700" cy="9681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44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>
          <a:xfrm>
            <a:off x="685800" y="2097023"/>
            <a:ext cx="4838700" cy="40751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2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97179" y="956930"/>
            <a:ext cx="5394821" cy="4550735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10443199" y="787867"/>
            <a:ext cx="89768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9769943" y="5835111"/>
            <a:ext cx="1436281" cy="115363"/>
          </a:xfrm>
          <a:prstGeom prst="round2SameRect">
            <a:avLst>
              <a:gd name="adj1" fmla="val 3366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32012"/>
            <a:ext cx="10820400" cy="891988"/>
          </a:xfrm>
        </p:spPr>
        <p:txBody>
          <a:bodyPr anchor="t" anchorCtr="0">
            <a:noAutofit/>
          </a:bodyPr>
          <a:lstStyle>
            <a:lvl1pPr algn="ctr">
              <a:lnSpc>
                <a:spcPct val="8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2" hasCustomPrompt="1"/>
          </p:nvPr>
        </p:nvSpPr>
        <p:spPr>
          <a:xfrm>
            <a:off x="685800" y="1600201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points.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3" hasCustomPrompt="1"/>
          </p:nvPr>
        </p:nvSpPr>
        <p:spPr>
          <a:xfrm>
            <a:off x="685800" y="3721312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idx="14" hasCustomPrompt="1"/>
          </p:nvPr>
        </p:nvSpPr>
        <p:spPr>
          <a:xfrm>
            <a:off x="9821333" y="1600201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6" name="Text Placeholder 2"/>
          <p:cNvSpPr>
            <a:spLocks noGrp="1"/>
          </p:cNvSpPr>
          <p:nvPr>
            <p:ph idx="15" hasCustomPrompt="1"/>
          </p:nvPr>
        </p:nvSpPr>
        <p:spPr>
          <a:xfrm>
            <a:off x="9821333" y="3721312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2929336" y="1600201"/>
            <a:ext cx="6333329" cy="4428067"/>
          </a:xfrm>
          <a:prstGeom prst="roundRect">
            <a:avLst>
              <a:gd name="adj" fmla="val 48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 userDrawn="1"/>
        </p:nvSpPr>
        <p:spPr>
          <a:xfrm>
            <a:off x="2091624" y="5892807"/>
            <a:ext cx="8008752" cy="27939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2091603" y="5865520"/>
            <a:ext cx="8008794" cy="1627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36603" y="1817225"/>
            <a:ext cx="6118794" cy="383127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1" name="Oval 20"/>
          <p:cNvSpPr/>
          <p:nvPr userDrawn="1"/>
        </p:nvSpPr>
        <p:spPr>
          <a:xfrm>
            <a:off x="6058593" y="1689490"/>
            <a:ext cx="74815" cy="74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 userDrawn="1"/>
        </p:nvSpPr>
        <p:spPr>
          <a:xfrm>
            <a:off x="5500778" y="5865521"/>
            <a:ext cx="1190445" cy="95617"/>
          </a:xfrm>
          <a:prstGeom prst="round2SameRect">
            <a:avLst>
              <a:gd name="adj1" fmla="val 3366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43000" y="685800"/>
            <a:ext cx="9906000" cy="5486400"/>
          </a:xfrm>
          <a:prstGeom prst="rect">
            <a:avLst/>
          </a:prstGeom>
          <a:noFill/>
        </p:spPr>
        <p:txBody>
          <a:bodyPr wrap="square" bIns="365760" rtlCol="0" anchor="ctr">
            <a:noAutofit/>
          </a:bodyPr>
          <a:lstStyle/>
          <a:p>
            <a:pPr algn="l"/>
            <a:r>
              <a:rPr lang="en-US" sz="12000" b="1" i="0" dirty="0" smtClean="0">
                <a:solidFill>
                  <a:schemeClr val="bg1"/>
                </a:solidFill>
                <a:latin typeface="+mj-lt"/>
                <a:ea typeface="Sentinel Semibold" charset="0"/>
                <a:cs typeface="Sentinel Semibold" charset="0"/>
              </a:rPr>
              <a:t>thanks</a:t>
            </a:r>
            <a:r>
              <a:rPr lang="en-US" sz="12000" b="1" i="0" dirty="0" smtClean="0">
                <a:solidFill>
                  <a:schemeClr val="tx1"/>
                </a:solidFill>
                <a:latin typeface="+mj-lt"/>
                <a:ea typeface="Sentinel Semibold" charset="0"/>
                <a:cs typeface="Sentinel Semibold" charset="0"/>
              </a:rPr>
              <a:t>.</a:t>
            </a:r>
            <a:endParaRPr lang="en-US" sz="12000" b="1" i="0" dirty="0">
              <a:solidFill>
                <a:schemeClr val="tx1"/>
              </a:solidFill>
              <a:latin typeface="+mj-lt"/>
              <a:ea typeface="Sentinel Semibold" charset="0"/>
              <a:cs typeface="Sentinel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Authen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533780"/>
            <a:ext cx="8542086" cy="6643843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42936"/>
            <a:ext cx="9906000" cy="27132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11500" b="1" i="0" baseline="0">
                <a:solidFill>
                  <a:schemeClr val="bg1"/>
                </a:solidFill>
                <a:latin typeface="Sentinel Semibold" charset="0"/>
                <a:ea typeface="Sentinel Semibold" charset="0"/>
                <a:cs typeface="Sentinel Semibold" charset="0"/>
              </a:defRPr>
            </a:lvl1pPr>
            <a:lvl2pPr marL="0" indent="0" algn="l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685800"/>
            <a:ext cx="9906000" cy="5486400"/>
          </a:xfrm>
        </p:spPr>
        <p:txBody>
          <a:bodyPr bIns="182880" anchor="ctr"/>
          <a:lstStyle>
            <a:lvl1pPr algn="l">
              <a:lnSpc>
                <a:spcPct val="7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 are authentic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57" y="-127401"/>
            <a:ext cx="8542086" cy="66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16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. 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18" y="1290918"/>
            <a:ext cx="4276164" cy="42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ark on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Left |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67745" y="0"/>
            <a:ext cx="7024255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250" y="685800"/>
            <a:ext cx="4335296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375250" y="1869141"/>
            <a:ext cx="4335296" cy="43030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35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88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>
              <a:spcBef>
                <a:spcPts val="0"/>
              </a:spcBef>
              <a:buNone/>
              <a:defRPr sz="32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1" y="5359466"/>
            <a:ext cx="1817714" cy="141377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or Conference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3390900" y="685800"/>
            <a:ext cx="5486400" cy="54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27432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1" indent="0" algn="ctr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Subheading</a:t>
            </a:r>
          </a:p>
          <a:p>
            <a:pPr lvl="0"/>
            <a:r>
              <a:rPr lang="en-US" dirty="0" smtClean="0"/>
              <a:t>click to edit title.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94" y="4908834"/>
            <a:ext cx="1630811" cy="126840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685800"/>
            <a:ext cx="9906000" cy="5486400"/>
          </a:xfrm>
        </p:spPr>
        <p:txBody>
          <a:bodyPr bIns="182880" anchor="ctr"/>
          <a:lstStyle>
            <a:lvl1pPr algn="l">
              <a:lnSpc>
                <a:spcPct val="7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table of contents or agenda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02460" y="7000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587692" y="7000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472924" y="7000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358155" y="7000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702460" y="27192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587692" y="27192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472924" y="27192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9358155" y="27192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702460" y="4752775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3587692" y="4752775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0" hasCustomPrompt="1"/>
          </p:nvPr>
        </p:nvSpPr>
        <p:spPr>
          <a:xfrm>
            <a:off x="6472924" y="4752775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7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9358155" y="4752775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all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rm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8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>
              <a:spcBef>
                <a:spcPts val="0"/>
              </a:spcBef>
              <a:buNone/>
              <a:defRPr sz="36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table of contents or agenda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Autofit/>
          </a:bodyPr>
          <a:lstStyle>
            <a:lvl1pPr algn="ctr">
              <a:lnSpc>
                <a:spcPct val="70000"/>
              </a:lnSpc>
              <a:spcBef>
                <a:spcPts val="1000"/>
              </a:spcBef>
              <a:defRPr sz="60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70319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ctr">
              <a:lnSpc>
                <a:spcPct val="80000"/>
              </a:lnSpc>
              <a:defRPr sz="4400"/>
            </a:lvl1pPr>
          </a:lstStyle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108204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48387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200"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6667500" y="1600201"/>
            <a:ext cx="48387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200" b="0" i="0"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spcBef>
                <a:spcPts val="1500"/>
              </a:spcBef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1074226"/>
            <a:ext cx="10820400" cy="83099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ctr">
              <a:defRPr sz="6000"/>
            </a:lvl1pPr>
          </a:lstStyle>
          <a:p>
            <a:r>
              <a:rPr lang="en-US" dirty="0" smtClean="0"/>
              <a:t>short punchy title.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4739069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8335139" y="3029919"/>
            <a:ext cx="2713861" cy="3142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None/>
              <a:defRPr/>
            </a:lvl2pPr>
          </a:lstStyle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9144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algn="ctr">
              <a:lnSpc>
                <a:spcPct val="100000"/>
              </a:lnSpc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</a:lstStyle>
          <a:p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85800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4506468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1" hasCustomPrompt="1"/>
          </p:nvPr>
        </p:nvSpPr>
        <p:spPr>
          <a:xfrm>
            <a:off x="8327136" y="2603715"/>
            <a:ext cx="3179064" cy="3568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360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10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use this style if you have 3 large callouts.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2" hasCustomPrompt="1"/>
          </p:nvPr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457200" tIns="365760" rIns="457200" bIns="45720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40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llou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64000" y="342900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28000" y="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6" hasCustomPrompt="1"/>
          </p:nvPr>
        </p:nvSpPr>
        <p:spPr>
          <a:xfrm>
            <a:off x="1772" y="3429000"/>
            <a:ext cx="4064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274320" rtlCol="0" anchor="ctr">
            <a:no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2" y="0"/>
            <a:ext cx="4064000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allou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idx="16" hasCustomPrompt="1"/>
          </p:nvPr>
        </p:nvSpPr>
        <p:spPr>
          <a:xfrm>
            <a:off x="1772" y="3429000"/>
            <a:ext cx="6094228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18288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2" y="0"/>
            <a:ext cx="6094228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8" hasCustomPrompt="1"/>
          </p:nvPr>
        </p:nvSpPr>
        <p:spPr>
          <a:xfrm>
            <a:off x="6096000" y="0"/>
            <a:ext cx="6094228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182880" rtlCol="0" anchor="ctr">
            <a:no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36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6000" y="3429000"/>
            <a:ext cx="6094228" cy="3429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02460" y="7000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587692" y="7000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472924" y="7000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358155" y="7000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702460" y="27192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587692" y="27192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472924" y="2719287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9358155" y="2719287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702460" y="4752775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3587692" y="4752775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0" hasCustomPrompt="1"/>
          </p:nvPr>
        </p:nvSpPr>
        <p:spPr>
          <a:xfrm>
            <a:off x="6472924" y="4752775"/>
            <a:ext cx="2152650" cy="14194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Client Logo</a:t>
            </a:r>
            <a:endParaRPr lang="en-US" dirty="0"/>
          </a:p>
        </p:txBody>
      </p:sp>
      <p:sp>
        <p:nvSpPr>
          <p:cNvPr id="27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9358155" y="4752775"/>
            <a:ext cx="2152650" cy="1419425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 smtClean="0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653382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6667500" y="685800"/>
            <a:ext cx="4838700" cy="54864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838700" cy="23003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>
              <a:lnSpc>
                <a:spcPct val="70000"/>
              </a:lnSpc>
              <a:defRPr sz="6000"/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Call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6781800" y="685800"/>
            <a:ext cx="4724400" cy="54864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80000"/>
              </a:lnSpc>
              <a:spcBef>
                <a:spcPts val="500"/>
              </a:spcBef>
              <a:defRPr sz="4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spcBef>
                <a:spcPts val="700"/>
              </a:spcBef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724400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>
          <a:xfrm>
            <a:off x="685800" y="1869141"/>
            <a:ext cx="4724400" cy="43030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|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0" hasCustomPrompt="1"/>
          </p:nvPr>
        </p:nvSpPr>
        <p:spPr>
          <a:xfrm>
            <a:off x="6781800" y="685800"/>
            <a:ext cx="4724400" cy="54864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lnSpc>
                <a:spcPct val="70000"/>
              </a:lnSpc>
              <a:spcBef>
                <a:spcPts val="500"/>
              </a:spcBef>
              <a:defRPr sz="48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1000"/>
              </a:spcBef>
              <a:buNone/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spcBef>
                <a:spcPts val="700"/>
              </a:spcBef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1800" y="685800"/>
            <a:ext cx="4724400" cy="8919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6781800" y="1869141"/>
            <a:ext cx="4724400" cy="43030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2" hasCustomPrompt="1"/>
          </p:nvPr>
        </p:nvSpPr>
        <p:spPr>
          <a:xfrm>
            <a:off x="3733800" y="0"/>
            <a:ext cx="4724400" cy="61722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365760" rIns="457200" bIns="365760" rtlCol="0" anchor="ctr">
            <a:normAutofit/>
          </a:bodyPr>
          <a:lstStyle>
            <a:lvl1pPr algn="l">
              <a:lnSpc>
                <a:spcPct val="70000"/>
              </a:lnSpc>
              <a:spcBef>
                <a:spcPts val="500"/>
              </a:spcBef>
              <a:defRPr sz="44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l">
              <a:spcBef>
                <a:spcPts val="0"/>
              </a:spcBef>
              <a:buNone/>
              <a:defRPr sz="24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l">
              <a:spcBef>
                <a:spcPts val="700"/>
              </a:spcBef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large callout.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Description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4064000" y="1399032"/>
            <a:ext cx="4064000" cy="40599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70000"/>
              </a:lnSpc>
              <a:spcBef>
                <a:spcPts val="500"/>
              </a:spcBef>
            </a:pPr>
            <a:r>
              <a:rPr lang="en-US" sz="4800" dirty="0" smtClean="0">
                <a:solidFill>
                  <a:srgbClr val="2D2D2F"/>
                </a:solidFill>
                <a:latin typeface="Sentinel Bold"/>
              </a:rPr>
              <a:t>click to edit callout</a:t>
            </a:r>
          </a:p>
          <a:p>
            <a:pPr algn="ctr"/>
            <a:r>
              <a:rPr lang="en-US" sz="2800" dirty="0" smtClean="0">
                <a:solidFill>
                  <a:srgbClr val="EF3F23"/>
                </a:solidFill>
                <a:latin typeface="Sentinel Book" charset="0"/>
                <a:ea typeface="Sentinel Book" charset="0"/>
                <a:cs typeface="Sentinel Book" charset="0"/>
              </a:rPr>
              <a:t>subheading</a:t>
            </a:r>
            <a:endParaRPr lang="en-US" sz="2800" dirty="0">
              <a:solidFill>
                <a:srgbClr val="EF3F23"/>
              </a:solidFill>
              <a:latin typeface="Sentinel Book" charset="0"/>
              <a:ea typeface="Sentinel Book" charset="0"/>
              <a:cs typeface="Sentinel Book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54864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title.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6667500" y="685800"/>
            <a:ext cx="7641167" cy="5342467"/>
          </a:xfrm>
          <a:prstGeom prst="roundRect">
            <a:avLst>
              <a:gd name="adj" fmla="val 48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 Same Side Corner Rectangle 11"/>
          <p:cNvSpPr/>
          <p:nvPr userDrawn="1"/>
        </p:nvSpPr>
        <p:spPr>
          <a:xfrm>
            <a:off x="5809785" y="5835112"/>
            <a:ext cx="9509590" cy="33708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09785" y="5835112"/>
            <a:ext cx="9509590" cy="1776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4838700" cy="968188"/>
          </a:xfr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44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>
          <a:xfrm>
            <a:off x="685800" y="2097023"/>
            <a:ext cx="4838700" cy="40751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200" b="0" i="0">
                <a:solidFill>
                  <a:schemeClr val="tx1"/>
                </a:solidFill>
                <a:latin typeface="Sentinel Book" charset="0"/>
                <a:ea typeface="Sentinel Book" charset="0"/>
                <a:cs typeface="Sentinel Book" charset="0"/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797179" y="956930"/>
            <a:ext cx="5394821" cy="4550735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10443199" y="787867"/>
            <a:ext cx="89768" cy="914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9769943" y="5835111"/>
            <a:ext cx="1436281" cy="115363"/>
          </a:xfrm>
          <a:prstGeom prst="round2SameRect">
            <a:avLst>
              <a:gd name="adj1" fmla="val 3366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32012"/>
            <a:ext cx="10820400" cy="891988"/>
          </a:xfrm>
        </p:spPr>
        <p:txBody>
          <a:bodyPr anchor="t" anchorCtr="0">
            <a:noAutofit/>
          </a:bodyPr>
          <a:lstStyle>
            <a:lvl1pPr algn="ctr">
              <a:lnSpc>
                <a:spcPct val="80000"/>
              </a:lnSpc>
              <a:defRPr sz="3600" spc="0" baseline="0"/>
            </a:lvl1pPr>
          </a:lstStyle>
          <a:p>
            <a:r>
              <a:rPr lang="en-US" dirty="0" smtClean="0"/>
              <a:t>click to edit title that is two lines.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2" hasCustomPrompt="1"/>
          </p:nvPr>
        </p:nvSpPr>
        <p:spPr>
          <a:xfrm>
            <a:off x="685800" y="1600201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points.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3" hasCustomPrompt="1"/>
          </p:nvPr>
        </p:nvSpPr>
        <p:spPr>
          <a:xfrm>
            <a:off x="685800" y="3721312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idx="14" hasCustomPrompt="1"/>
          </p:nvPr>
        </p:nvSpPr>
        <p:spPr>
          <a:xfrm>
            <a:off x="9821333" y="1600201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6" name="Text Placeholder 2"/>
          <p:cNvSpPr>
            <a:spLocks noGrp="1"/>
          </p:cNvSpPr>
          <p:nvPr>
            <p:ph idx="15" hasCustomPrompt="1"/>
          </p:nvPr>
        </p:nvSpPr>
        <p:spPr>
          <a:xfrm>
            <a:off x="9821333" y="3721312"/>
            <a:ext cx="1684867" cy="1828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600" b="0" i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defRPr>
            </a:lvl1pPr>
            <a:lvl2pPr marL="0" indent="0" algn="ctr">
              <a:spcBef>
                <a:spcPts val="500"/>
              </a:spcBef>
              <a:buNone/>
              <a:defRPr sz="1400"/>
            </a:lvl2pPr>
            <a:lvl3pPr marL="0" indent="0" algn="ctr">
              <a:buNone/>
              <a:defRPr sz="1600"/>
            </a:lvl3pPr>
            <a:lvl4pPr marL="0" indent="0" algn="ctr">
              <a:buNone/>
              <a:defRPr/>
            </a:lvl4pPr>
            <a:lvl5pPr marL="808038" indent="0" algn="ctr">
              <a:buNone/>
              <a:defRPr/>
            </a:lvl5pPr>
          </a:lstStyle>
          <a:p>
            <a:pPr lvl="0"/>
            <a:r>
              <a:rPr lang="en-US" dirty="0" smtClean="0"/>
              <a:t>Use this style if you have a few large bullet </a:t>
            </a:r>
            <a:r>
              <a:rPr lang="en-US" smtClean="0"/>
              <a:t>points.</a:t>
            </a:r>
            <a:endParaRPr lang="en-US" dirty="0" smtClean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2929336" y="1600201"/>
            <a:ext cx="6333329" cy="4428067"/>
          </a:xfrm>
          <a:prstGeom prst="roundRect">
            <a:avLst>
              <a:gd name="adj" fmla="val 48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ound Same Side Corner Rectangle 17"/>
          <p:cNvSpPr/>
          <p:nvPr userDrawn="1"/>
        </p:nvSpPr>
        <p:spPr>
          <a:xfrm>
            <a:off x="2091624" y="5892807"/>
            <a:ext cx="8008752" cy="27939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091603" y="5865520"/>
            <a:ext cx="8008794" cy="1627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36603" y="1817225"/>
            <a:ext cx="6118794" cy="383127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endParaRPr lang="en-US" dirty="0"/>
          </a:p>
        </p:txBody>
      </p:sp>
      <p:sp>
        <p:nvSpPr>
          <p:cNvPr id="21" name="Oval 20"/>
          <p:cNvSpPr/>
          <p:nvPr userDrawn="1"/>
        </p:nvSpPr>
        <p:spPr>
          <a:xfrm>
            <a:off x="6058593" y="1689490"/>
            <a:ext cx="74815" cy="74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ound Same Side Corner Rectangle 21"/>
          <p:cNvSpPr/>
          <p:nvPr userDrawn="1"/>
        </p:nvSpPr>
        <p:spPr>
          <a:xfrm>
            <a:off x="5500778" y="5865521"/>
            <a:ext cx="1190445" cy="95617"/>
          </a:xfrm>
          <a:prstGeom prst="round2SameRect">
            <a:avLst>
              <a:gd name="adj1" fmla="val 3366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all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rmAutofit/>
          </a:bodyPr>
          <a:lstStyle>
            <a:lvl1pPr>
              <a:lnSpc>
                <a:spcPct val="70000"/>
              </a:lnSpc>
              <a:spcBef>
                <a:spcPts val="1000"/>
              </a:spcBef>
              <a:defRPr sz="8800" b="1" i="0" baseline="0">
                <a:solidFill>
                  <a:schemeClr val="bg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>
              <a:spcBef>
                <a:spcPts val="0"/>
              </a:spcBef>
              <a:buNone/>
              <a:defRPr sz="36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22385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43000" y="685800"/>
            <a:ext cx="9906000" cy="5486400"/>
          </a:xfrm>
          <a:prstGeom prst="rect">
            <a:avLst/>
          </a:prstGeom>
          <a:noFill/>
        </p:spPr>
        <p:txBody>
          <a:bodyPr wrap="square" bIns="365760" rtlCol="0" anchor="ctr">
            <a:noAutofit/>
          </a:bodyPr>
          <a:lstStyle/>
          <a:p>
            <a:r>
              <a:rPr lang="en-US" sz="12000" b="1" dirty="0" smtClean="0">
                <a:solidFill>
                  <a:srgbClr val="FFFFFF"/>
                </a:solidFill>
                <a:latin typeface="Sentinel Bold"/>
                <a:ea typeface="Sentinel Semibold" charset="0"/>
                <a:cs typeface="Sentinel Semibold" charset="0"/>
              </a:rPr>
              <a:t>thanks</a:t>
            </a:r>
            <a:r>
              <a:rPr lang="en-US" sz="12000" b="1" dirty="0" smtClean="0">
                <a:solidFill>
                  <a:srgbClr val="2D2D2F"/>
                </a:solidFill>
                <a:latin typeface="Sentinel Bold"/>
                <a:ea typeface="Sentinel Semibold" charset="0"/>
                <a:cs typeface="Sentinel Semibold" charset="0"/>
              </a:rPr>
              <a:t>.</a:t>
            </a:r>
            <a:endParaRPr lang="en-US" sz="12000" b="1" dirty="0">
              <a:solidFill>
                <a:srgbClr val="2D2D2F"/>
              </a:solidFill>
              <a:latin typeface="Sentinel Bold"/>
              <a:ea typeface="Sentinel Semibold" charset="0"/>
              <a:cs typeface="Sentinel Semibold" charset="0"/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Authen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7" y="533780"/>
            <a:ext cx="8542086" cy="6643843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42936"/>
            <a:ext cx="9906000" cy="27132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spcBef>
                <a:spcPts val="1000"/>
              </a:spcBef>
              <a:defRPr sz="11500" b="1" i="0" baseline="0">
                <a:solidFill>
                  <a:schemeClr val="bg1"/>
                </a:solidFill>
                <a:latin typeface="Sentinel Semibold" charset="0"/>
                <a:ea typeface="Sentinel Semibold" charset="0"/>
                <a:cs typeface="Sentinel Semibold" charset="0"/>
              </a:defRPr>
            </a:lvl1pPr>
            <a:lvl2pPr marL="0" indent="0" algn="l">
              <a:spcBef>
                <a:spcPts val="0"/>
              </a:spcBef>
              <a:buNone/>
              <a:defRPr sz="2800" b="0" i="0">
                <a:solidFill>
                  <a:schemeClr val="accent2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100%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 are authentic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57" y="-127401"/>
            <a:ext cx="8542086" cy="664384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entic. 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18" y="1290918"/>
            <a:ext cx="4276164" cy="42761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ark on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143000" y="685800"/>
            <a:ext cx="9906000" cy="5486401"/>
          </a:xfrm>
          <a:prstGeom prst="rect">
            <a:avLst/>
          </a:prstGeom>
        </p:spPr>
        <p:txBody>
          <a:bodyPr vert="horz" lIns="0" tIns="0" rIns="0" bIns="182880" rtlCol="0" anchor="ctr">
            <a:noAutofit/>
          </a:bodyPr>
          <a:lstStyle>
            <a:lvl1pPr algn="ctr">
              <a:lnSpc>
                <a:spcPct val="70000"/>
              </a:lnSpc>
              <a:spcBef>
                <a:spcPts val="1000"/>
              </a:spcBef>
              <a:defRPr sz="6000" b="1" i="0" baseline="0">
                <a:solidFill>
                  <a:schemeClr val="tx1"/>
                </a:solidFill>
                <a:latin typeface="Sentinel" charset="0"/>
                <a:ea typeface="Sentinel" charset="0"/>
                <a:cs typeface="Sentinel" charset="0"/>
              </a:defRPr>
            </a:lvl1pPr>
            <a:lvl2pPr marL="0" indent="0" algn="ctr">
              <a:spcBef>
                <a:spcPts val="0"/>
              </a:spcBef>
              <a:buNone/>
              <a:defRPr sz="2800" b="0" i="0">
                <a:solidFill>
                  <a:schemeClr val="accent1"/>
                </a:solidFill>
                <a:latin typeface="Sentinel Book" charset="0"/>
                <a:ea typeface="Sentinel Book" charset="0"/>
                <a:cs typeface="Sentinel Book" charset="0"/>
              </a:defRPr>
            </a:lvl2pPr>
            <a:lvl3pPr marL="0" indent="0" algn="ctr">
              <a:buNone/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title.</a:t>
            </a:r>
          </a:p>
          <a:p>
            <a:pPr lvl="1"/>
            <a:r>
              <a:rPr lang="en-US" dirty="0" smtClean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91733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0400" cy="70319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ctr">
              <a:lnSpc>
                <a:spcPct val="80000"/>
              </a:lnSpc>
              <a:defRPr sz="4400"/>
            </a:lvl1pPr>
          </a:lstStyle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64.xml"/><Relationship Id="rId32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1"/>
            <a:ext cx="108204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13"/>
          <p:cNvSpPr txBox="1">
            <a:spLocks/>
          </p:cNvSpPr>
          <p:nvPr userDrawn="1"/>
        </p:nvSpPr>
        <p:spPr>
          <a:xfrm>
            <a:off x="11205168" y="6305147"/>
            <a:ext cx="776161" cy="4388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Avenir Next LT Pro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.AppleSystemUIFont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SzPct val="84000"/>
              <a:buFont typeface="Courier New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23A7A3-78C7-FF49-9AEE-9C61462AD7F9}" type="slidenum">
              <a:rPr lang="en-US" b="0" i="0" smtClean="0">
                <a:solidFill>
                  <a:schemeClr val="tx1"/>
                </a:solidFill>
                <a:latin typeface="DIN Next LT Pro Light" charset="0"/>
                <a:ea typeface="DIN Next LT Pro Light" charset="0"/>
                <a:cs typeface="DIN Next LT Pro Light" charset="0"/>
              </a:rPr>
              <a:pPr algn="r"/>
              <a:t>‹#›</a:t>
            </a:fld>
            <a:endParaRPr lang="en-US" b="0" i="0" dirty="0">
              <a:solidFill>
                <a:schemeClr val="tx1"/>
              </a:solidFill>
              <a:latin typeface="DIN Next LT Pro Light" charset="0"/>
              <a:ea typeface="DIN Next LT Pro Light" charset="0"/>
              <a:cs typeface="DIN Next 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3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699" r:id="rId3"/>
    <p:sldLayoutId id="2147483724" r:id="rId4"/>
    <p:sldLayoutId id="2147483725" r:id="rId5"/>
    <p:sldLayoutId id="2147483694" r:id="rId6"/>
    <p:sldLayoutId id="2147483685" r:id="rId7"/>
    <p:sldLayoutId id="2147483701" r:id="rId8"/>
    <p:sldLayoutId id="2147483713" r:id="rId9"/>
    <p:sldLayoutId id="2147483686" r:id="rId10"/>
    <p:sldLayoutId id="2147483715" r:id="rId11"/>
    <p:sldLayoutId id="2147483691" r:id="rId12"/>
    <p:sldLayoutId id="2147483722" r:id="rId13"/>
    <p:sldLayoutId id="2147483716" r:id="rId14"/>
    <p:sldLayoutId id="2147483720" r:id="rId15"/>
    <p:sldLayoutId id="2147483723" r:id="rId16"/>
    <p:sldLayoutId id="2147483714" r:id="rId17"/>
    <p:sldLayoutId id="2147483711" r:id="rId18"/>
    <p:sldLayoutId id="2147483728" r:id="rId19"/>
    <p:sldLayoutId id="2147483700" r:id="rId20"/>
    <p:sldLayoutId id="2147483693" r:id="rId21"/>
    <p:sldLayoutId id="2147483717" r:id="rId22"/>
    <p:sldLayoutId id="2147483721" r:id="rId23"/>
    <p:sldLayoutId id="2147483698" r:id="rId24"/>
    <p:sldLayoutId id="2147483697" r:id="rId25"/>
    <p:sldLayoutId id="2147483718" r:id="rId26"/>
    <p:sldLayoutId id="2147483719" r:id="rId27"/>
    <p:sldLayoutId id="2147483702" r:id="rId28"/>
    <p:sldLayoutId id="2147483706" r:id="rId29"/>
    <p:sldLayoutId id="2147483708" r:id="rId30"/>
    <p:sldLayoutId id="2147483703" r:id="rId31"/>
    <p:sldLayoutId id="2147483726" r:id="rId32"/>
    <p:sldLayoutId id="2147483727" r:id="rId33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b="1" i="0" kern="1200" cap="none" spc="0" baseline="0">
          <a:solidFill>
            <a:schemeClr val="tx1"/>
          </a:solidFill>
          <a:latin typeface="+mj-lt"/>
          <a:ea typeface="Sentinel Book" charset="0"/>
          <a:cs typeface="Sentinel Book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None/>
        <a:tabLst/>
        <a:defRPr sz="2400" b="0" i="0" kern="1200" baseline="0">
          <a:solidFill>
            <a:schemeClr val="tx1"/>
          </a:solidFill>
          <a:latin typeface="Sentinel Book" charset="0"/>
          <a:ea typeface="Sentinel Book" charset="0"/>
          <a:cs typeface="Sentinel Book" charset="0"/>
        </a:defRPr>
      </a:lvl1pPr>
      <a:lvl2pPr marL="274320" indent="-228600" algn="l" defTabSz="914400" rtl="0" eaLnBrk="1" latinLnBrk="0" hangingPunct="1">
        <a:lnSpc>
          <a:spcPct val="10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tabLst>
          <a:tab pos="163513" algn="l"/>
        </a:tabLst>
        <a:defRPr sz="18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2pPr>
      <a:lvl3pPr marL="573088" indent="-225425" algn="l" defTabSz="914400" rtl="0" eaLnBrk="1" latinLnBrk="0" hangingPunct="1">
        <a:lnSpc>
          <a:spcPct val="100000"/>
        </a:lnSpc>
        <a:spcBef>
          <a:spcPts val="1000"/>
        </a:spcBef>
        <a:buFont typeface=".AppleSystemUIFont" charset="0"/>
        <a:buChar char="–"/>
        <a:tabLst/>
        <a:defRPr sz="16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3pPr>
      <a:lvl4pPr marL="808038" indent="-234950" algn="l" defTabSz="914400" rtl="0" eaLnBrk="1" latinLnBrk="0" hangingPunct="1">
        <a:lnSpc>
          <a:spcPct val="90000"/>
        </a:lnSpc>
        <a:spcBef>
          <a:spcPts val="1000"/>
        </a:spcBef>
        <a:buSzPct val="84000"/>
        <a:buFont typeface="Courier New" charset="0"/>
        <a:buChar char="o"/>
        <a:tabLst/>
        <a:defRPr sz="14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4pPr>
      <a:lvl5pPr marL="1033463" indent="-2254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12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0">
          <p15:clr>
            <a:srgbClr val="F26B43"/>
          </p15:clr>
        </p15:guide>
        <p15:guide id="4" pos="6960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pos="3408">
          <p15:clr>
            <a:srgbClr val="F26B43"/>
          </p15:clr>
        </p15:guide>
        <p15:guide id="9" pos="4200">
          <p15:clr>
            <a:srgbClr val="F26B43"/>
          </p15:clr>
        </p15:guide>
        <p15:guide id="12" pos="432">
          <p15:clr>
            <a:srgbClr val="F26B43"/>
          </p15:clr>
        </p15:guide>
        <p15:guide id="13" orient="horz" pos="432">
          <p15:clr>
            <a:srgbClr val="F26B43"/>
          </p15:clr>
        </p15:guide>
        <p15:guide id="14" orient="horz" pos="3888">
          <p15:clr>
            <a:srgbClr val="F26B43"/>
          </p15:clr>
        </p15:guide>
        <p15:guide id="15" pos="7248">
          <p15:clr>
            <a:srgbClr val="F26B43"/>
          </p15:clr>
        </p15:guide>
        <p15:guide id="16" pos="4272">
          <p15:clr>
            <a:srgbClr val="F26B43"/>
          </p15:clr>
        </p15:guide>
        <p15:guide id="17" pos="34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0400" cy="53356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en-US" dirty="0" smtClean="0"/>
              <a:t>click to edit title – fit on one line.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1"/>
            <a:ext cx="108204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Use this style if you have a few large bullet points. </a:t>
            </a:r>
          </a:p>
          <a:p>
            <a:pPr lvl="1"/>
            <a:r>
              <a:rPr lang="en-US" dirty="0" smtClean="0"/>
              <a:t>This is for a bullet slide with a lot of text.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13"/>
          <p:cNvSpPr txBox="1">
            <a:spLocks/>
          </p:cNvSpPr>
          <p:nvPr userDrawn="1"/>
        </p:nvSpPr>
        <p:spPr>
          <a:xfrm>
            <a:off x="11205168" y="6305147"/>
            <a:ext cx="776161" cy="4388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Avenir Next LT Pro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.AppleSystemUIFont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SzPct val="84000"/>
              <a:buFont typeface="Courier New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86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Avenir Next LT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3A7A3-78C7-FF49-9AEE-9C61462AD7F9}" type="slidenum">
              <a:rPr lang="en-US" smtClean="0">
                <a:solidFill>
                  <a:srgbClr val="2D2D2F"/>
                </a:solidFill>
                <a:latin typeface="DIN Next LT Pro Light" charset="0"/>
                <a:ea typeface="DIN Next LT Pro Light" charset="0"/>
                <a:cs typeface="DIN Next LT Pro Light" charset="0"/>
              </a:rPr>
              <a:pPr/>
              <a:t>‹#›</a:t>
            </a:fld>
            <a:endParaRPr lang="en-US" dirty="0">
              <a:solidFill>
                <a:srgbClr val="2D2D2F"/>
              </a:solidFill>
              <a:latin typeface="DIN Next LT Pro Light" charset="0"/>
              <a:ea typeface="DIN Next LT Pro Light" charset="0"/>
              <a:cs typeface="DIN Next 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18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b="1" i="0" kern="1200" cap="none" spc="0" baseline="0">
          <a:solidFill>
            <a:schemeClr val="tx1"/>
          </a:solidFill>
          <a:latin typeface="+mj-lt"/>
          <a:ea typeface="Sentinel Book" charset="0"/>
          <a:cs typeface="Sentinel Book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None/>
        <a:tabLst/>
        <a:defRPr sz="2400" b="0" i="0" kern="1200" baseline="0">
          <a:solidFill>
            <a:schemeClr val="tx1"/>
          </a:solidFill>
          <a:latin typeface="Sentinel Book" charset="0"/>
          <a:ea typeface="Sentinel Book" charset="0"/>
          <a:cs typeface="Sentinel Book" charset="0"/>
        </a:defRPr>
      </a:lvl1pPr>
      <a:lvl2pPr marL="274320" indent="-228600" algn="l" defTabSz="914400" rtl="0" eaLnBrk="1" latinLnBrk="0" hangingPunct="1">
        <a:lnSpc>
          <a:spcPct val="10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tabLst>
          <a:tab pos="163513" algn="l"/>
        </a:tabLst>
        <a:defRPr sz="18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2pPr>
      <a:lvl3pPr marL="573088" indent="-225425" algn="l" defTabSz="914400" rtl="0" eaLnBrk="1" latinLnBrk="0" hangingPunct="1">
        <a:lnSpc>
          <a:spcPct val="100000"/>
        </a:lnSpc>
        <a:spcBef>
          <a:spcPts val="1000"/>
        </a:spcBef>
        <a:buFont typeface=".AppleSystemUIFont" charset="0"/>
        <a:buChar char="–"/>
        <a:tabLst/>
        <a:defRPr sz="16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3pPr>
      <a:lvl4pPr marL="808038" indent="-234950" algn="l" defTabSz="914400" rtl="0" eaLnBrk="1" latinLnBrk="0" hangingPunct="1">
        <a:lnSpc>
          <a:spcPct val="90000"/>
        </a:lnSpc>
        <a:spcBef>
          <a:spcPts val="1000"/>
        </a:spcBef>
        <a:buSzPct val="84000"/>
        <a:buFont typeface="Courier New" charset="0"/>
        <a:buChar char="o"/>
        <a:tabLst/>
        <a:defRPr sz="14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4pPr>
      <a:lvl5pPr marL="1033463" indent="-2254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1200" b="0" i="0" kern="1200" baseline="0">
          <a:solidFill>
            <a:schemeClr val="tx1"/>
          </a:solidFill>
          <a:latin typeface="+mn-lt"/>
          <a:ea typeface="DIN Next LT Pro Light" charset="0"/>
          <a:cs typeface="DIN Next LT Pr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0">
          <p15:clr>
            <a:srgbClr val="F26B43"/>
          </p15:clr>
        </p15:guide>
        <p15:guide id="4" pos="6960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pos="3408">
          <p15:clr>
            <a:srgbClr val="F26B43"/>
          </p15:clr>
        </p15:guide>
        <p15:guide id="9" pos="4200">
          <p15:clr>
            <a:srgbClr val="F26B43"/>
          </p15:clr>
        </p15:guide>
        <p15:guide id="12" pos="432">
          <p15:clr>
            <a:srgbClr val="F26B43"/>
          </p15:clr>
        </p15:guide>
        <p15:guide id="13" orient="horz" pos="432">
          <p15:clr>
            <a:srgbClr val="F26B43"/>
          </p15:clr>
        </p15:guide>
        <p15:guide id="14" orient="horz" pos="3888">
          <p15:clr>
            <a:srgbClr val="F26B43"/>
          </p15:clr>
        </p15:guide>
        <p15:guide id="15" pos="7248">
          <p15:clr>
            <a:srgbClr val="F26B43"/>
          </p15:clr>
        </p15:guide>
        <p15:guide id="16" pos="4272">
          <p15:clr>
            <a:srgbClr val="F26B43"/>
          </p15:clr>
        </p15:guide>
        <p15:guide id="17" pos="34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56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57.png"/><Relationship Id="rId9" Type="http://schemas.openxmlformats.org/officeDocument/2006/relationships/image" Target="../media/image4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Virginia ABC Social Media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9276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Viewing the Liquor Store as a Noteworthy Destination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616200"/>
            <a:ext cx="472440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1DA1F2"/>
                </a:solidFill>
              </a:rPr>
              <a:t>Supplies to De-stress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 smtClean="0"/>
              <a:t>The liquor store is a place that customers look forward to visiting after a stressful day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3"/>
          <a:stretch/>
        </p:blipFill>
        <p:spPr>
          <a:xfrm>
            <a:off x="6337300" y="4309195"/>
            <a:ext cx="5613400" cy="2026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37"/>
          <a:stretch/>
        </p:blipFill>
        <p:spPr>
          <a:xfrm>
            <a:off x="6337300" y="519022"/>
            <a:ext cx="5613400" cy="1697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422515"/>
            <a:ext cx="5613400" cy="1675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68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879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Viewing the Liquor Store as a Noteworthy Destination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616200"/>
            <a:ext cx="4724400" cy="3556000"/>
          </a:xfrm>
        </p:spPr>
        <p:txBody>
          <a:bodyPr/>
          <a:lstStyle/>
          <a:p>
            <a:r>
              <a:rPr lang="en-US" sz="2400" dirty="0">
                <a:solidFill>
                  <a:srgbClr val="1DA1F2"/>
                </a:solidFill>
              </a:rPr>
              <a:t>The extra trip isn’t always a chore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An errand that some anticipate with excitement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1"/>
          <a:stretch/>
        </p:blipFill>
        <p:spPr>
          <a:xfrm>
            <a:off x="6336792" y="731476"/>
            <a:ext cx="5614416" cy="1961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5"/>
          <a:stretch/>
        </p:blipFill>
        <p:spPr>
          <a:xfrm>
            <a:off x="6336792" y="4479778"/>
            <a:ext cx="5614416" cy="1370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2897554"/>
            <a:ext cx="5614416" cy="1369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80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89966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Viewing the Liquor Store as a Noteworthy Destination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616200"/>
            <a:ext cx="4724400" cy="3556000"/>
          </a:xfrm>
        </p:spPr>
        <p:txBody>
          <a:bodyPr/>
          <a:lstStyle/>
          <a:p>
            <a:r>
              <a:rPr lang="en-US" sz="2400" dirty="0">
                <a:solidFill>
                  <a:srgbClr val="1DA1F2"/>
                </a:solidFill>
              </a:rPr>
              <a:t>Keeping followers in the know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When they are going or have gone to make a purchase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What they are going to look for or planning on purchasing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4644582"/>
            <a:ext cx="5614416" cy="169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747720"/>
            <a:ext cx="5614416" cy="155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2507344"/>
            <a:ext cx="5614416" cy="19299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17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36626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Making Plans </a:t>
            </a:r>
            <a:br>
              <a:rPr lang="en-US" dirty="0" smtClean="0"/>
            </a:br>
            <a:r>
              <a:rPr lang="en-US" dirty="0" smtClean="0"/>
              <a:t>with 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3600"/>
            <a:ext cx="472440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1DA1F2"/>
                </a:solidFill>
              </a:rPr>
              <a:t>Discussions about: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hat to do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here to go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hat will be consumed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50" y="0"/>
            <a:ext cx="4486650" cy="6883930"/>
          </a:xfrm>
        </p:spPr>
      </p:pic>
      <p:sp>
        <p:nvSpPr>
          <p:cNvPr id="5" name="TextBox 4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86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Crowdsourcing Information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3600"/>
            <a:ext cx="4724400" cy="3556000"/>
          </a:xfrm>
        </p:spPr>
        <p:txBody>
          <a:bodyPr/>
          <a:lstStyle/>
          <a:p>
            <a:r>
              <a:rPr lang="en-US" sz="2400" dirty="0">
                <a:solidFill>
                  <a:srgbClr val="1DA1F2"/>
                </a:solidFill>
              </a:rPr>
              <a:t>Ideas of what to purchase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Asking for specific brands and/or types of liquor to try or purchase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Giving and receiving recommendations based upon what consumers know they </a:t>
            </a:r>
            <a:r>
              <a:rPr lang="en-US" sz="2000" dirty="0" smtClean="0"/>
              <a:t>enjoy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8"/>
          <a:stretch/>
        </p:blipFill>
        <p:spPr>
          <a:xfrm>
            <a:off x="6336792" y="4466610"/>
            <a:ext cx="5614416" cy="1628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726309"/>
            <a:ext cx="5614416" cy="164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2563119"/>
            <a:ext cx="5614416" cy="1692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99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Crowdsourcing Information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3600"/>
            <a:ext cx="4724400" cy="3556000"/>
          </a:xfrm>
        </p:spPr>
        <p:txBody>
          <a:bodyPr/>
          <a:lstStyle/>
          <a:p>
            <a:r>
              <a:rPr lang="en-US" sz="2400" dirty="0">
                <a:solidFill>
                  <a:srgbClr val="1DA1F2"/>
                </a:solidFill>
              </a:rPr>
              <a:t>When to go shopping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Verification for making a purchase at a certain time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48"/>
          <a:stretch/>
        </p:blipFill>
        <p:spPr>
          <a:xfrm>
            <a:off x="6336792" y="4544994"/>
            <a:ext cx="5614416" cy="1714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8"/>
          <a:stretch/>
        </p:blipFill>
        <p:spPr>
          <a:xfrm>
            <a:off x="6336792" y="2651288"/>
            <a:ext cx="5614416" cy="1676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5"/>
          <a:stretch/>
        </p:blipFill>
        <p:spPr>
          <a:xfrm>
            <a:off x="6336792" y="727176"/>
            <a:ext cx="5614416" cy="1722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296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9276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Consumers Broadening Their Horizons of Spirit Consumption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616200"/>
            <a:ext cx="472440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1DA1F2"/>
                </a:solidFill>
              </a:rPr>
              <a:t>Chatter within these posts include: 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 smtClean="0"/>
              <a:t>Trying different spirits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 smtClean="0"/>
              <a:t>Trying new cocktails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 smtClean="0"/>
              <a:t>Trying other recipes</a:t>
            </a:r>
          </a:p>
          <a:p>
            <a:pPr>
              <a:buClr>
                <a:srgbClr val="1DA1F2"/>
              </a:buClr>
            </a:pPr>
            <a:r>
              <a:rPr lang="en-US" sz="2400" dirty="0" smtClean="0">
                <a:solidFill>
                  <a:srgbClr val="1DA1F2"/>
                </a:solidFill>
              </a:rPr>
              <a:t>In general, the posts are of positive experiences when venturing beyond the users’ usual spirit choices.</a:t>
            </a:r>
            <a:endParaRPr lang="en-US" sz="2400" dirty="0">
              <a:solidFill>
                <a:srgbClr val="1DA1F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3" y="202854"/>
            <a:ext cx="5628773" cy="1982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3" y="2326106"/>
            <a:ext cx="5607991" cy="1971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3" y="4438337"/>
            <a:ext cx="5607223" cy="2226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119" y="6129502"/>
            <a:ext cx="5692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2D2D2F"/>
                </a:solidFill>
              </a:rPr>
              <a:t>Source: </a:t>
            </a:r>
            <a:r>
              <a:rPr lang="en-US" sz="1100" dirty="0" err="1" smtClean="0">
                <a:solidFill>
                  <a:srgbClr val="2D2D2F"/>
                </a:solidFill>
              </a:rPr>
              <a:t>Sysomos</a:t>
            </a:r>
            <a:endParaRPr lang="en-US" sz="1100" dirty="0" smtClean="0">
              <a:solidFill>
                <a:srgbClr val="2D2D2F"/>
              </a:solidFill>
            </a:endParaRPr>
          </a:p>
          <a:p>
            <a:r>
              <a:rPr lang="en-US" sz="1100" dirty="0" smtClean="0">
                <a:solidFill>
                  <a:srgbClr val="2D2D2F"/>
                </a:solidFill>
              </a:rPr>
              <a:t>27.5K </a:t>
            </a:r>
            <a:r>
              <a:rPr lang="en-US" sz="1100" dirty="0" smtClean="0">
                <a:solidFill>
                  <a:srgbClr val="2D2D2F"/>
                </a:solidFill>
              </a:rPr>
              <a:t>Twitter Results</a:t>
            </a:r>
          </a:p>
          <a:p>
            <a:r>
              <a:rPr lang="en-US" sz="1100" dirty="0" smtClean="0">
                <a:solidFill>
                  <a:srgbClr val="2D2D2F"/>
                </a:solidFill>
              </a:rPr>
              <a:t>Timeframe: the past 12 months</a:t>
            </a:r>
          </a:p>
          <a:p>
            <a:r>
              <a:rPr lang="en-US" sz="1100" dirty="0" smtClean="0">
                <a:solidFill>
                  <a:srgbClr val="2D2D2F"/>
                </a:solidFill>
              </a:rPr>
              <a:t>Keywords/Phrases Include: trying new, new cocktail, first time having, +spirit types </a:t>
            </a:r>
          </a:p>
        </p:txBody>
      </p:sp>
    </p:spTree>
    <p:extLst>
      <p:ext uri="{BB962C8B-B14F-4D97-AF65-F5344CB8AC3E}">
        <p14:creationId xmlns:p14="http://schemas.microsoft.com/office/powerpoint/2010/main" val="2458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The Virginia ABC Store Experience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0552"/>
            <a:ext cx="472440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1DA1F2"/>
                </a:solidFill>
              </a:rPr>
              <a:t>Inconvenience</a:t>
            </a:r>
            <a:endParaRPr lang="en-US" sz="2400" dirty="0">
              <a:solidFill>
                <a:srgbClr val="1DA1F2"/>
              </a:solidFill>
            </a:endParaRP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Stores not offering the supplementary items consumers would need to complete a cocktail (i.e. limes, tonic, soda, etc.)</a:t>
            </a:r>
          </a:p>
          <a:p>
            <a:pPr marL="508000" lvl="1" indent="-234950">
              <a:buClr>
                <a:srgbClr val="1DA1F2"/>
              </a:buClr>
              <a:buFont typeface="Arial" charset="0"/>
              <a:buChar char="•"/>
            </a:pPr>
            <a:r>
              <a:rPr lang="en-US" sz="2000" dirty="0"/>
              <a:t>Closing before consumers are able to get to the store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1"/>
          <a:stretch/>
        </p:blipFill>
        <p:spPr>
          <a:xfrm>
            <a:off x="6336792" y="3036467"/>
            <a:ext cx="5614416" cy="1724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4"/>
          <a:stretch/>
        </p:blipFill>
        <p:spPr>
          <a:xfrm>
            <a:off x="6336792" y="610261"/>
            <a:ext cx="5614416" cy="22111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4992267"/>
            <a:ext cx="5614416" cy="1392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76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685800"/>
            <a:ext cx="8128000" cy="5486400"/>
          </a:xfrm>
        </p:spPr>
        <p:txBody>
          <a:bodyPr/>
          <a:lstStyle/>
          <a:p>
            <a:r>
              <a:rPr lang="en-US" dirty="0" smtClean="0"/>
              <a:t>Instagram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50160"/>
            <a:ext cx="124968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Getting Creative </a:t>
            </a:r>
            <a:br>
              <a:rPr lang="en-US" dirty="0" smtClean="0"/>
            </a:br>
            <a:r>
              <a:rPr lang="en-US" dirty="0" smtClean="0"/>
              <a:t>with Cocktails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0552"/>
            <a:ext cx="4620260" cy="3556000"/>
          </a:xfrm>
        </p:spPr>
        <p:txBody>
          <a:bodyPr/>
          <a:lstStyle/>
          <a:p>
            <a:r>
              <a:rPr lang="en-US" sz="2400" dirty="0">
                <a:solidFill>
                  <a:srgbClr val="C0029E"/>
                </a:solidFill>
              </a:rPr>
              <a:t>Appreciation for the art</a:t>
            </a:r>
          </a:p>
          <a:p>
            <a:pPr marL="617220" lvl="1" indent="-342900">
              <a:buClr>
                <a:srgbClr val="B300A8"/>
              </a:buClr>
              <a:buFont typeface="Arial" charset="0"/>
              <a:buChar char="•"/>
            </a:pPr>
            <a:r>
              <a:rPr lang="en-US" sz="2000" dirty="0"/>
              <a:t>Cocktails are more special than a bottle of beer or a glass of wine, the attention to detail is displayed and shown off</a:t>
            </a:r>
          </a:p>
          <a:p>
            <a:pPr marL="560070" lvl="1" indent="-285750">
              <a:buClr>
                <a:srgbClr val="C0029E"/>
              </a:buClr>
            </a:pPr>
            <a:r>
              <a:rPr lang="en-US" sz="1800" dirty="0"/>
              <a:t>Noting specific garnishes and ingredients is popular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5"/>
          <a:stretch/>
        </p:blipFill>
        <p:spPr>
          <a:xfrm>
            <a:off x="9328372" y="1623805"/>
            <a:ext cx="2422482" cy="35577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/>
          <a:stretch/>
        </p:blipFill>
        <p:spPr>
          <a:xfrm>
            <a:off x="6508972" y="1623805"/>
            <a:ext cx="2434134" cy="326569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r>
              <a:rPr lang="en-US" sz="1100" dirty="0" smtClean="0"/>
              <a:t>; 48,408 Instagram Results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39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Spirited Virginia Facebook Audience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Getting Creative </a:t>
            </a:r>
            <a:br>
              <a:rPr lang="en-US" dirty="0" smtClean="0"/>
            </a:br>
            <a:r>
              <a:rPr lang="en-US" dirty="0" smtClean="0"/>
              <a:t>with Cocktails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130552"/>
            <a:ext cx="472440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C0029E"/>
                </a:solidFill>
              </a:rPr>
              <a:t>Handcrafted at Home</a:t>
            </a:r>
          </a:p>
          <a:p>
            <a:pPr marL="617220" lvl="1" indent="-342900">
              <a:buClr>
                <a:srgbClr val="C0029E"/>
              </a:buClr>
              <a:buFont typeface="Arial" charset="0"/>
              <a:buChar char="•"/>
            </a:pPr>
            <a:r>
              <a:rPr lang="en-US" sz="2000" dirty="0" smtClean="0"/>
              <a:t>At-home mixology is very popular </a:t>
            </a:r>
            <a:r>
              <a:rPr lang="mr-IN" sz="2000" dirty="0" smtClean="0"/>
              <a:t>–</a:t>
            </a:r>
            <a:r>
              <a:rPr lang="en-US" sz="2000" dirty="0" smtClean="0"/>
              <a:t> consumers proudly post their experiments</a:t>
            </a:r>
          </a:p>
          <a:p>
            <a:pPr marL="560070" lvl="1" indent="-285750">
              <a:buClr>
                <a:srgbClr val="C0029E"/>
              </a:buClr>
            </a:pPr>
            <a:r>
              <a:rPr lang="en-US" sz="2000" dirty="0" smtClean="0"/>
              <a:t>Sharing recipes and tips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8372" r="693" b="-35"/>
          <a:stretch/>
        </p:blipFill>
        <p:spPr>
          <a:xfrm>
            <a:off x="6521451" y="1625600"/>
            <a:ext cx="2419349" cy="36953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8676" r="1946" b="1053"/>
          <a:stretch/>
        </p:blipFill>
        <p:spPr>
          <a:xfrm>
            <a:off x="9302749" y="1625600"/>
            <a:ext cx="2408957" cy="35433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r>
              <a:rPr lang="en-US" sz="1100" dirty="0" smtClean="0"/>
              <a:t>; 48,408 Instagram Results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614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7821" r="1043"/>
          <a:stretch/>
        </p:blipFill>
        <p:spPr>
          <a:xfrm>
            <a:off x="9296400" y="1628586"/>
            <a:ext cx="2425700" cy="403388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Showcasing </a:t>
            </a:r>
            <a:br>
              <a:rPr lang="en-US" dirty="0" smtClean="0"/>
            </a:br>
            <a:r>
              <a:rPr lang="en-US" dirty="0" smtClean="0"/>
              <a:t>Their Taste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10192" r="1722" b="4812"/>
          <a:stretch/>
        </p:blipFill>
        <p:spPr>
          <a:xfrm>
            <a:off x="6527799" y="1625601"/>
            <a:ext cx="2422475" cy="309879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Content Placeholder 3"/>
          <p:cNvSpPr>
            <a:spLocks noGrp="1"/>
          </p:cNvSpPr>
          <p:nvPr>
            <p:ph idx="12"/>
          </p:nvPr>
        </p:nvSpPr>
        <p:spPr>
          <a:xfrm>
            <a:off x="548640" y="2130552"/>
            <a:ext cx="4724400" cy="3556000"/>
          </a:xfrm>
        </p:spPr>
        <p:txBody>
          <a:bodyPr/>
          <a:lstStyle/>
          <a:p>
            <a:r>
              <a:rPr lang="en-US" sz="2400" dirty="0">
                <a:solidFill>
                  <a:srgbClr val="C0029E"/>
                </a:solidFill>
              </a:rPr>
              <a:t>Sharing their experiences</a:t>
            </a:r>
          </a:p>
          <a:p>
            <a:pPr marL="617220" lvl="1" indent="-342900">
              <a:buClr>
                <a:srgbClr val="C0029E"/>
              </a:buClr>
              <a:buFont typeface="Arial" charset="0"/>
              <a:buChar char="•"/>
            </a:pPr>
            <a:r>
              <a:rPr lang="en-US" sz="2000" dirty="0"/>
              <a:t>Homemade libations</a:t>
            </a:r>
          </a:p>
          <a:p>
            <a:pPr marL="617220" lvl="1" indent="-342900">
              <a:buClr>
                <a:srgbClr val="C0029E"/>
              </a:buClr>
              <a:buFont typeface="Arial" charset="0"/>
              <a:buChar char="•"/>
            </a:pPr>
            <a:r>
              <a:rPr lang="en-US" sz="2000" dirty="0"/>
              <a:t>Restaurant or bar cocktails</a:t>
            </a:r>
          </a:p>
          <a:p>
            <a:pPr marL="617220" lvl="1" indent="-342900">
              <a:buClr>
                <a:srgbClr val="C0029E"/>
              </a:buClr>
              <a:buFont typeface="Arial" charset="0"/>
              <a:buChar char="•"/>
            </a:pPr>
            <a:r>
              <a:rPr lang="en-US" sz="2000" dirty="0"/>
              <a:t>Specific locations or settings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r>
              <a:rPr lang="en-US" sz="1100" dirty="0" smtClean="0"/>
              <a:t>; 48,408 Instagram Results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Consumers Are Not Afraid to Mix Up Their Routine and Experiment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8640" y="2630654"/>
            <a:ext cx="4620260" cy="3556000"/>
          </a:xfrm>
        </p:spPr>
        <p:txBody>
          <a:bodyPr/>
          <a:lstStyle/>
          <a:p>
            <a:r>
              <a:rPr lang="en-US" sz="2400" dirty="0" smtClean="0">
                <a:solidFill>
                  <a:srgbClr val="C0029E"/>
                </a:solidFill>
              </a:rPr>
              <a:t>Posts of experimentation include: </a:t>
            </a:r>
          </a:p>
          <a:p>
            <a:pPr marL="617220" lvl="1" indent="-342900">
              <a:buClr>
                <a:srgbClr val="B300A8"/>
              </a:buClr>
              <a:buFont typeface="Arial" charset="0"/>
              <a:buChar char="•"/>
            </a:pPr>
            <a:r>
              <a:rPr lang="en-US" sz="2000" dirty="0" smtClean="0"/>
              <a:t>Buying new spirits and brands</a:t>
            </a:r>
          </a:p>
          <a:p>
            <a:pPr marL="617220" lvl="1" indent="-342900">
              <a:buClr>
                <a:srgbClr val="B300A8"/>
              </a:buClr>
              <a:buFont typeface="Arial" charset="0"/>
              <a:buChar char="•"/>
            </a:pPr>
            <a:r>
              <a:rPr lang="en-US" sz="2000" dirty="0" smtClean="0"/>
              <a:t>Trying new mixers</a:t>
            </a:r>
          </a:p>
          <a:p>
            <a:pPr marL="617220" lvl="1" indent="-342900">
              <a:buClr>
                <a:srgbClr val="B300A8"/>
              </a:buClr>
              <a:buFont typeface="Arial" charset="0"/>
              <a:buChar char="•"/>
            </a:pPr>
            <a:r>
              <a:rPr lang="en-US" sz="2000" dirty="0" smtClean="0"/>
              <a:t>Adding new garnishes</a:t>
            </a:r>
          </a:p>
          <a:p>
            <a:pPr>
              <a:buClr>
                <a:srgbClr val="B300A8"/>
              </a:buClr>
            </a:pPr>
            <a:r>
              <a:rPr lang="en-US" sz="2400" dirty="0" smtClean="0">
                <a:solidFill>
                  <a:srgbClr val="C0029E"/>
                </a:solidFill>
              </a:rPr>
              <a:t>As is the case of posts surrounding mixology on this platform, many of these posts are taken at home.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120" y="6129502"/>
            <a:ext cx="5520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 smtClean="0"/>
          </a:p>
          <a:p>
            <a:r>
              <a:rPr lang="en-US" sz="1100" dirty="0" smtClean="0"/>
              <a:t>4.2K </a:t>
            </a:r>
            <a:r>
              <a:rPr lang="en-US" sz="1100" dirty="0" smtClean="0"/>
              <a:t>Instagram Results</a:t>
            </a:r>
          </a:p>
          <a:p>
            <a:r>
              <a:rPr lang="en-US" sz="1100" dirty="0"/>
              <a:t>Timeframe: the past 12 months</a:t>
            </a:r>
          </a:p>
          <a:p>
            <a:r>
              <a:rPr lang="en-US" sz="1100" dirty="0"/>
              <a:t>Keywords/Phrases Include: trying new, new cocktail, first time having, +spirit types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35" y="383706"/>
            <a:ext cx="3806481" cy="2159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19" y="3016288"/>
            <a:ext cx="2268436" cy="316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3631454"/>
            <a:ext cx="3469289" cy="255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894" y="383706"/>
            <a:ext cx="1925328" cy="30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685800"/>
            <a:ext cx="8153400" cy="5486400"/>
          </a:xfrm>
        </p:spPr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2499360"/>
            <a:ext cx="124968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listening </a:t>
            </a:r>
            <a:br>
              <a:rPr lang="en-US" dirty="0" smtClean="0"/>
            </a:br>
            <a:r>
              <a:rPr lang="en-US" dirty="0" smtClean="0"/>
              <a:t>on Facebook is limited to Virginia ABC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668761" y="334437"/>
            <a:ext cx="2355736" cy="4313763"/>
            <a:chOff x="2343580" y="1014642"/>
            <a:chExt cx="2827580" cy="54814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580" y="4278542"/>
              <a:ext cx="2827580" cy="22175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580" y="1014642"/>
              <a:ext cx="2827580" cy="32639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9297595" y="330200"/>
            <a:ext cx="2354020" cy="4480076"/>
            <a:chOff x="8980877" y="856127"/>
            <a:chExt cx="2460700" cy="489284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877" y="856127"/>
              <a:ext cx="2460700" cy="270088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877" y="3557015"/>
              <a:ext cx="2454196" cy="2191954"/>
            </a:xfrm>
            <a:prstGeom prst="rect">
              <a:avLst/>
            </a:prstGeom>
          </p:spPr>
        </p:pic>
      </p:grpSp>
      <p:sp>
        <p:nvSpPr>
          <p:cNvPr id="11" name="Title 2"/>
          <p:cNvSpPr txBox="1">
            <a:spLocks/>
          </p:cNvSpPr>
          <p:nvPr/>
        </p:nvSpPr>
        <p:spPr>
          <a:xfrm>
            <a:off x="548640" y="685800"/>
            <a:ext cx="4724400" cy="89198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 cap="none" spc="0" baseline="0">
                <a:solidFill>
                  <a:schemeClr val="tx1"/>
                </a:solidFill>
                <a:latin typeface="+mj-lt"/>
                <a:ea typeface="Sentinel Book" charset="0"/>
                <a:cs typeface="Sentinel Book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/>
              <a:t>Very Little Engagement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idx="12"/>
          </p:nvPr>
        </p:nvSpPr>
        <p:spPr>
          <a:xfrm>
            <a:off x="548640" y="2130552"/>
            <a:ext cx="4620260" cy="3556000"/>
          </a:xfrm>
        </p:spPr>
        <p:txBody>
          <a:bodyPr/>
          <a:lstStyle/>
          <a:p>
            <a:r>
              <a:rPr lang="en-US" sz="2400" dirty="0">
                <a:solidFill>
                  <a:srgbClr val="3B5C9A"/>
                </a:solidFill>
              </a:rPr>
              <a:t>The most engagement is on announcements of lotteries and limited availability</a:t>
            </a:r>
          </a:p>
          <a:p>
            <a:pPr marL="617220" lvl="1" indent="-342900">
              <a:buClr>
                <a:srgbClr val="3B5C9A"/>
              </a:buClr>
              <a:buFont typeface="Arial" charset="0"/>
              <a:buChar char="•"/>
            </a:pPr>
            <a:r>
              <a:rPr lang="en-US" sz="2000" dirty="0"/>
              <a:t>The majority of comments are questions or complaints about the system or item being offered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661750" y="4962675"/>
            <a:ext cx="2978063" cy="16012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76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Consumer Decision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50"/>
          <a:stretch/>
        </p:blipFill>
        <p:spPr>
          <a:xfrm>
            <a:off x="4884727" y="5098855"/>
            <a:ext cx="2227757" cy="64078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14" y="3861336"/>
            <a:ext cx="2186585" cy="63910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5315" y="233986"/>
            <a:ext cx="2222839" cy="577876"/>
            <a:chOff x="602582" y="809457"/>
            <a:chExt cx="2349500" cy="1384300"/>
          </a:xfrm>
          <a:solidFill>
            <a:schemeClr val="accent1"/>
          </a:solidFill>
        </p:grpSpPr>
        <p:sp>
          <p:nvSpPr>
            <p:cNvPr id="3" name="Rectangle 2"/>
            <p:cNvSpPr/>
            <p:nvPr/>
          </p:nvSpPr>
          <p:spPr>
            <a:xfrm>
              <a:off x="602582" y="809457"/>
              <a:ext cx="2349500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3037" y="1059240"/>
              <a:ext cx="1748589" cy="88473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Anticipation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620868" y="871419"/>
            <a:ext cx="2222839" cy="586467"/>
            <a:chOff x="3875171" y="809457"/>
            <a:chExt cx="2349500" cy="1384300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3875171" y="809457"/>
              <a:ext cx="2349500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5626" y="1065722"/>
              <a:ext cx="1748589" cy="87177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Preparation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59450" y="1455149"/>
            <a:ext cx="2222839" cy="578456"/>
            <a:chOff x="6912393" y="854516"/>
            <a:chExt cx="2349500" cy="1384300"/>
          </a:xfrm>
          <a:solidFill>
            <a:schemeClr val="accent1"/>
          </a:solidFill>
        </p:grpSpPr>
        <p:sp>
          <p:nvSpPr>
            <p:cNvPr id="6" name="Rectangle 5"/>
            <p:cNvSpPr/>
            <p:nvPr/>
          </p:nvSpPr>
          <p:spPr>
            <a:xfrm>
              <a:off x="6912393" y="854516"/>
              <a:ext cx="2349500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12847" y="913396"/>
              <a:ext cx="1748589" cy="12665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6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Choosing Spirits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29773" y="2909386"/>
            <a:ext cx="1483495" cy="522133"/>
            <a:chOff x="4562893" y="2554944"/>
            <a:chExt cx="2349500" cy="924973"/>
          </a:xfrm>
          <a:solidFill>
            <a:schemeClr val="accent4"/>
          </a:solidFill>
        </p:grpSpPr>
        <p:sp>
          <p:nvSpPr>
            <p:cNvPr id="4" name="Rectangle 3"/>
            <p:cNvSpPr/>
            <p:nvPr/>
          </p:nvSpPr>
          <p:spPr>
            <a:xfrm>
              <a:off x="4562893" y="2554944"/>
              <a:ext cx="2349500" cy="92497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3346" y="2815475"/>
              <a:ext cx="1748590" cy="4039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+mj-lt"/>
                </a:rPr>
                <a:t>Know what to purchase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436421" y="2106944"/>
            <a:ext cx="2222839" cy="578456"/>
            <a:chOff x="7769726" y="2378423"/>
            <a:chExt cx="2349500" cy="1384300"/>
          </a:xfrm>
          <a:solidFill>
            <a:schemeClr val="accent1"/>
          </a:solidFill>
        </p:grpSpPr>
        <p:sp>
          <p:nvSpPr>
            <p:cNvPr id="9" name="Rectangle 8"/>
            <p:cNvSpPr/>
            <p:nvPr/>
          </p:nvSpPr>
          <p:spPr>
            <a:xfrm>
              <a:off x="7769726" y="2378423"/>
              <a:ext cx="2349500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70181" y="2628650"/>
              <a:ext cx="1748589" cy="88384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Purchase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863675" y="2685400"/>
            <a:ext cx="2222839" cy="586467"/>
            <a:chOff x="7285704" y="5326071"/>
            <a:chExt cx="2349500" cy="1384300"/>
          </a:xfrm>
          <a:solidFill>
            <a:schemeClr val="accent1"/>
          </a:solidFill>
        </p:grpSpPr>
        <p:sp>
          <p:nvSpPr>
            <p:cNvPr id="20" name="Rectangle 19"/>
            <p:cNvSpPr/>
            <p:nvPr/>
          </p:nvSpPr>
          <p:spPr>
            <a:xfrm>
              <a:off x="7285704" y="5326071"/>
              <a:ext cx="2349500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35930" y="5582336"/>
              <a:ext cx="2049045" cy="87177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Announcement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15796" y="3862031"/>
            <a:ext cx="1495406" cy="686818"/>
            <a:chOff x="2797250" y="4407125"/>
            <a:chExt cx="2349500" cy="924973"/>
          </a:xfrm>
          <a:solidFill>
            <a:schemeClr val="accent4"/>
          </a:solidFill>
        </p:grpSpPr>
        <p:sp>
          <p:nvSpPr>
            <p:cNvPr id="23" name="Rectangle 22"/>
            <p:cNvSpPr/>
            <p:nvPr/>
          </p:nvSpPr>
          <p:spPr>
            <a:xfrm>
              <a:off x="2797250" y="4407125"/>
              <a:ext cx="2349500" cy="92497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97705" y="4629032"/>
              <a:ext cx="1748589" cy="4795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+mj-lt"/>
                </a:rPr>
                <a:t>Have an idea but want to browse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29773" y="5012360"/>
            <a:ext cx="1495406" cy="739448"/>
            <a:chOff x="9668999" y="2837955"/>
            <a:chExt cx="2349500" cy="876883"/>
          </a:xfrm>
        </p:grpSpPr>
        <p:sp>
          <p:nvSpPr>
            <p:cNvPr id="22" name="Rectangle 21"/>
            <p:cNvSpPr/>
            <p:nvPr/>
          </p:nvSpPr>
          <p:spPr>
            <a:xfrm>
              <a:off x="9668999" y="2837955"/>
              <a:ext cx="2349500" cy="8768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69454" y="3037638"/>
              <a:ext cx="174858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+mj-lt"/>
                </a:rPr>
                <a:t>Have no idea and need assistance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55"/>
          <a:stretch/>
        </p:blipFill>
        <p:spPr>
          <a:xfrm>
            <a:off x="9768424" y="3510016"/>
            <a:ext cx="2383597" cy="5666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59" y="1754375"/>
            <a:ext cx="2398661" cy="6649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6"/>
          <a:stretch/>
        </p:blipFill>
        <p:spPr>
          <a:xfrm>
            <a:off x="113413" y="1046938"/>
            <a:ext cx="2438332" cy="8898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170865" y="2033605"/>
            <a:ext cx="0" cy="52350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71519" y="2557108"/>
            <a:ext cx="0" cy="3201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903603" y="2557108"/>
            <a:ext cx="22139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60850" y="3507260"/>
            <a:ext cx="0" cy="3201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68872" y="4622185"/>
            <a:ext cx="0" cy="3201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33" y="2830788"/>
            <a:ext cx="2248192" cy="6555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9129" r="1795"/>
          <a:stretch/>
        </p:blipFill>
        <p:spPr>
          <a:xfrm>
            <a:off x="10420350" y="4248150"/>
            <a:ext cx="1149350" cy="18946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r="4014" b="583"/>
          <a:stretch/>
        </p:blipFill>
        <p:spPr>
          <a:xfrm>
            <a:off x="7429500" y="2959583"/>
            <a:ext cx="2235200" cy="25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6718300" y="698500"/>
            <a:ext cx="4927600" cy="3556000"/>
          </a:xfrm>
        </p:spPr>
        <p:txBody>
          <a:bodyPr/>
          <a:lstStyle/>
          <a:p>
            <a:pPr marL="50800">
              <a:tabLst>
                <a:tab pos="163513" algn="l"/>
              </a:tabLst>
            </a:pPr>
            <a:r>
              <a:rPr lang="en-US" sz="1800" dirty="0">
                <a:solidFill>
                  <a:schemeClr val="bg2"/>
                </a:solidFill>
                <a:latin typeface="+mj-lt"/>
              </a:rPr>
              <a:t>Anticipation and preparation are key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points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in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the consumer decision for spirits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marL="228600" lvl="1" indent="-177800">
              <a:spcBef>
                <a:spcPts val="90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Consuming alcohol after long work days and stressful events is highlighted as a popular case </a:t>
            </a:r>
          </a:p>
          <a:p>
            <a:pPr marL="50800">
              <a:spcBef>
                <a:spcPts val="1600"/>
              </a:spcBef>
              <a:tabLst>
                <a:tab pos="163513" algn="l"/>
              </a:tabLst>
            </a:pP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Personal storytelling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is the reason </a:t>
            </a:r>
            <a:r>
              <a:rPr lang="en-US" sz="1800" dirty="0" smtClean="0">
                <a:solidFill>
                  <a:schemeClr val="bg2"/>
                </a:solidFill>
                <a:latin typeface="+mj-lt"/>
              </a:rPr>
              <a:t/>
            </a:r>
            <a:br>
              <a:rPr lang="en-US" sz="1800" dirty="0" smtClean="0">
                <a:solidFill>
                  <a:schemeClr val="bg2"/>
                </a:solidFill>
                <a:latin typeface="+mj-lt"/>
              </a:rPr>
            </a:b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behind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posting</a:t>
            </a:r>
          </a:p>
          <a:p>
            <a:pPr marL="228600" lvl="1" indent="-177800">
              <a:spcBef>
                <a:spcPts val="90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Consumers not only enjoy documenting their nights out, they also enjoy seeing/hearing about others’ too</a:t>
            </a:r>
          </a:p>
          <a:p>
            <a:pPr marL="50800">
              <a:spcBef>
                <a:spcPts val="1600"/>
              </a:spcBef>
              <a:tabLst>
                <a:tab pos="163513" algn="l"/>
              </a:tabLst>
            </a:pP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Recipes </a:t>
            </a:r>
            <a:r>
              <a:rPr lang="en-US" sz="1800" dirty="0">
                <a:solidFill>
                  <a:schemeClr val="bg2"/>
                </a:solidFill>
                <a:latin typeface="+mj-lt"/>
              </a:rPr>
              <a:t>resonate with consumers</a:t>
            </a:r>
          </a:p>
          <a:p>
            <a:pPr marL="228600" lvl="1" indent="-177800">
              <a:spcBef>
                <a:spcPts val="90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Consumers are inspired to try new liquors/cocktails when they are given </a:t>
            </a: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direction, and are </a:t>
            </a: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e</a:t>
            </a: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xcited </a:t>
            </a: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to try </a:t>
            </a: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/>
            </a:r>
            <a:b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</a:b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new </a:t>
            </a: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products</a:t>
            </a:r>
          </a:p>
          <a:p>
            <a:pPr marL="228600" lvl="1" indent="-177800">
              <a:spcBef>
                <a:spcPts val="900"/>
              </a:spcBef>
              <a:buClr>
                <a:schemeClr val="bg1"/>
              </a:buClr>
            </a:pP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Consumers are proud of being “at-home” mixologists and put in the time to pose and post </a:t>
            </a:r>
            <a:r>
              <a:rPr lang="en-US" sz="1500" dirty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their creations</a:t>
            </a:r>
          </a:p>
          <a:p>
            <a:pPr marL="50800">
              <a:spcBef>
                <a:spcPts val="1600"/>
              </a:spcBef>
              <a:tabLst>
                <a:tab pos="163513" algn="l"/>
              </a:tabLst>
            </a:pPr>
            <a:r>
              <a:rPr lang="en-US" sz="1800" dirty="0" smtClean="0">
                <a:solidFill>
                  <a:schemeClr val="bg2"/>
                </a:solidFill>
                <a:latin typeface="+mj-lt"/>
              </a:rPr>
              <a:t>Current level of conversation about Virginia ABC specifically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marL="228600" lvl="1" indent="-177800">
              <a:spcBef>
                <a:spcPts val="900"/>
              </a:spcBef>
              <a:buClr>
                <a:schemeClr val="bg1"/>
              </a:buClr>
            </a:pP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Conversations that do exist are typically questions </a:t>
            </a:r>
            <a:b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</a:br>
            <a:r>
              <a:rPr lang="en-US" sz="1500" dirty="0" smtClean="0">
                <a:solidFill>
                  <a:schemeClr val="bg2"/>
                </a:solidFill>
                <a:latin typeface="DIN Next LT Pro" charset="0"/>
                <a:ea typeface="DIN Next LT Pro" charset="0"/>
                <a:cs typeface="DIN Next LT Pro" charset="0"/>
              </a:rPr>
              <a:t>or  complaints</a:t>
            </a:r>
          </a:p>
          <a:p>
            <a:pPr marL="50800">
              <a:tabLst>
                <a:tab pos="163513" algn="l"/>
              </a:tabLs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1"/>
          <a:stretch/>
        </p:blipFill>
        <p:spPr>
          <a:xfrm>
            <a:off x="380030" y="1284701"/>
            <a:ext cx="5271469" cy="1842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/>
          <a:stretch/>
        </p:blipFill>
        <p:spPr>
          <a:xfrm>
            <a:off x="551746" y="3276600"/>
            <a:ext cx="1688286" cy="272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042" r="4014" b="1564"/>
          <a:stretch/>
        </p:blipFill>
        <p:spPr>
          <a:xfrm>
            <a:off x="3683000" y="2921000"/>
            <a:ext cx="2135195" cy="237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9495" r="2433"/>
          <a:stretch/>
        </p:blipFill>
        <p:spPr>
          <a:xfrm>
            <a:off x="1828800" y="3886200"/>
            <a:ext cx="1714500" cy="26775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8640" y="685800"/>
            <a:ext cx="4724400" cy="891988"/>
          </a:xfrm>
        </p:spPr>
        <p:txBody>
          <a:bodyPr/>
          <a:lstStyle/>
          <a:p>
            <a:r>
              <a:rPr lang="en-US" dirty="0" smtClean="0"/>
              <a:t>Overall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" y="685800"/>
            <a:ext cx="4335296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Spirited Virginia Fan Profile: </a:t>
            </a:r>
            <a:r>
              <a:rPr lang="en-US" dirty="0" smtClean="0">
                <a:solidFill>
                  <a:schemeClr val="accent1"/>
                </a:solidFill>
              </a:rPr>
              <a:t>Demographics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>
          <a:xfrm>
            <a:off x="548640" y="2286000"/>
            <a:ext cx="4260250" cy="4288871"/>
          </a:xfrm>
        </p:spPr>
        <p:txBody>
          <a:bodyPr>
            <a:normAutofit/>
          </a:bodyPr>
          <a:lstStyle/>
          <a:p>
            <a:r>
              <a:rPr lang="en-US" smtClean="0"/>
              <a:t>Data call-outs: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smtClean="0">
                <a:latin typeface="DIN Next LT Pro" charset="0"/>
                <a:ea typeface="DIN Next LT Pro" charset="0"/>
                <a:cs typeface="DIN Next LT Pro" charset="0"/>
              </a:rPr>
              <a:t>Younger men are thirstiest for spirit content: </a:t>
            </a:r>
            <a:r>
              <a:rPr lang="en-US" smtClean="0"/>
              <a:t>Over one-third (37%) of all fans are males, 25-44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smtClean="0">
                <a:latin typeface="DIN Next LT Pro" charset="0"/>
                <a:ea typeface="DIN Next LT Pro" charset="0"/>
                <a:cs typeface="DIN Next LT Pro" charset="0"/>
              </a:rPr>
              <a:t>Kids are grown, I can finally relax: </a:t>
            </a:r>
            <a:r>
              <a:rPr lang="en-US" smtClean="0"/>
              <a:t>Women aged 45-64’s interest in Spirited Virginia does not decrease as rapidly as men of the same age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smtClean="0">
                <a:latin typeface="DIN Next LT Pro" charset="0"/>
                <a:ea typeface="DIN Next LT Pro" charset="0"/>
                <a:cs typeface="DIN Next LT Pro" charset="0"/>
              </a:rPr>
              <a:t>Married and smart: </a:t>
            </a:r>
            <a:r>
              <a:rPr lang="en-US" smtClean="0"/>
              <a:t>Fans are 52% more likely than the U.S. average to be married, and more likely to have an undergrad or a graduate degree under their belts</a:t>
            </a:r>
          </a:p>
          <a:p>
            <a:pPr marL="617220" lvl="1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4" y="685800"/>
            <a:ext cx="7024256" cy="3097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4" y="3831617"/>
            <a:ext cx="7024256" cy="2951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48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3 Selling Spirits </a:t>
            </a:r>
            <a:br>
              <a:rPr lang="en-US" dirty="0" smtClean="0"/>
            </a:br>
            <a:r>
              <a:rPr lang="en-US" dirty="0" smtClean="0"/>
              <a:t>in Virginia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Hennessy VS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smtClean="0"/>
              <a:t>Jim Beam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132269" y="3029919"/>
            <a:ext cx="2713861" cy="3142281"/>
          </a:xfrm>
        </p:spPr>
        <p:txBody>
          <a:bodyPr/>
          <a:lstStyle/>
          <a:p>
            <a:r>
              <a:rPr lang="en-US" dirty="0" smtClean="0"/>
              <a:t>Jack Daniel’s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41" y="3641666"/>
            <a:ext cx="1919459" cy="230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556000"/>
            <a:ext cx="2654300" cy="2654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433" y="3723404"/>
            <a:ext cx="1270034" cy="21185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8638" y="6594589"/>
            <a:ext cx="9235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Wise, S. (2016, Nov. 16) “Jack Daniels’s is the most popular liquor in Virginia</a:t>
            </a:r>
            <a:r>
              <a:rPr lang="en-US" sz="1100" dirty="0"/>
              <a:t>.” Retrieved </a:t>
            </a:r>
            <a:r>
              <a:rPr lang="en-US" sz="1100" dirty="0" smtClean="0"/>
              <a:t>from http</a:t>
            </a:r>
            <a:r>
              <a:rPr lang="en-US" sz="1100" dirty="0"/>
              <a:t>://</a:t>
            </a:r>
            <a:r>
              <a:rPr lang="en-US" sz="1100" dirty="0" err="1"/>
              <a:t>wtvr.com</a:t>
            </a:r>
            <a:r>
              <a:rPr lang="en-US" sz="1100" dirty="0"/>
              <a:t>/2016/11/10/jack-</a:t>
            </a:r>
            <a:r>
              <a:rPr lang="en-US" sz="1100" dirty="0" err="1"/>
              <a:t>daniel</a:t>
            </a:r>
            <a:r>
              <a:rPr lang="en-US" sz="1100" dirty="0"/>
              <a:t>-</a:t>
            </a:r>
            <a:r>
              <a:rPr lang="en-US" sz="1100" dirty="0" err="1"/>
              <a:t>virginia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34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r="50612"/>
          <a:stretch/>
        </p:blipFill>
        <p:spPr>
          <a:xfrm>
            <a:off x="2982741" y="-371535"/>
            <a:ext cx="3113259" cy="75597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5800"/>
            <a:ext cx="4724400" cy="891988"/>
          </a:xfrm>
        </p:spPr>
        <p:txBody>
          <a:bodyPr/>
          <a:lstStyle/>
          <a:p>
            <a:r>
              <a:rPr lang="en-US" smtClean="0"/>
              <a:t>Jack Daniel’s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685800" y="1825752"/>
            <a:ext cx="4724400" cy="3556000"/>
          </a:xfrm>
        </p:spPr>
        <p:txBody>
          <a:bodyPr/>
          <a:lstStyle/>
          <a:p>
            <a:r>
              <a:rPr lang="en-US" sz="2400" b="1" dirty="0" smtClean="0"/>
              <a:t>Rowdy and Rambunctious</a:t>
            </a:r>
          </a:p>
          <a:p>
            <a:r>
              <a:rPr lang="en-US" dirty="0" smtClean="0"/>
              <a:t>Post Topics: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Local bar scene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Consumption amounts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Mixing with other beverages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" b="13994"/>
          <a:stretch/>
        </p:blipFill>
        <p:spPr>
          <a:xfrm>
            <a:off x="6336792" y="4493274"/>
            <a:ext cx="5614416" cy="13535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b="14261"/>
          <a:stretch/>
        </p:blipFill>
        <p:spPr>
          <a:xfrm>
            <a:off x="6336792" y="985483"/>
            <a:ext cx="5614416" cy="1586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" b="15517"/>
          <a:stretch/>
        </p:blipFill>
        <p:spPr>
          <a:xfrm>
            <a:off x="6336792" y="2847294"/>
            <a:ext cx="5614416" cy="1341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06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Hennessy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685800" y="1828800"/>
            <a:ext cx="4127500" cy="3556000"/>
          </a:xfrm>
        </p:spPr>
        <p:txBody>
          <a:bodyPr/>
          <a:lstStyle/>
          <a:p>
            <a:r>
              <a:rPr lang="en-US" sz="2400" b="1" dirty="0" smtClean="0"/>
              <a:t>Night Life Professionals</a:t>
            </a:r>
          </a:p>
          <a:p>
            <a:r>
              <a:rPr lang="en-US" dirty="0" smtClean="0"/>
              <a:t>Post </a:t>
            </a:r>
            <a:r>
              <a:rPr lang="en-US" dirty="0"/>
              <a:t>Topics</a:t>
            </a:r>
            <a:r>
              <a:rPr lang="en-US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Nightclubs and parties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Debate on whether it actually tastes good or is consumed for the outward appearance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Pairing with chicken wings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1291774"/>
            <a:ext cx="5614416" cy="116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2741746"/>
            <a:ext cx="5614416" cy="1403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4449682"/>
            <a:ext cx="5614416" cy="1052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 amt="23000"/>
          </a:blip>
          <a:srcRect l="-1" t="2958" r="50846"/>
          <a:stretch/>
        </p:blipFill>
        <p:spPr>
          <a:xfrm>
            <a:off x="1663700" y="-571500"/>
            <a:ext cx="4432300" cy="875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65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13000"/>
          </a:blip>
          <a:srcRect r="47462"/>
          <a:stretch/>
        </p:blipFill>
        <p:spPr>
          <a:xfrm>
            <a:off x="3860801" y="-239104"/>
            <a:ext cx="2235200" cy="70971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5800"/>
            <a:ext cx="4800600" cy="891988"/>
          </a:xfrm>
        </p:spPr>
        <p:txBody>
          <a:bodyPr/>
          <a:lstStyle/>
          <a:p>
            <a:r>
              <a:rPr lang="en-US" dirty="0"/>
              <a:t>Laid </a:t>
            </a:r>
            <a:r>
              <a:rPr lang="en-US"/>
              <a:t>Back </a:t>
            </a:r>
            <a:r>
              <a:rPr lang="en-US" smtClean="0"/>
              <a:t>&amp; Satisfied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685800" y="1828800"/>
            <a:ext cx="4724400" cy="3556000"/>
          </a:xfrm>
        </p:spPr>
        <p:txBody>
          <a:bodyPr/>
          <a:lstStyle/>
          <a:p>
            <a:r>
              <a:rPr lang="en-US" b="1" dirty="0"/>
              <a:t>Laid Back and </a:t>
            </a:r>
            <a:r>
              <a:rPr lang="en-US" b="1" dirty="0" smtClean="0"/>
              <a:t>Satisfied</a:t>
            </a:r>
          </a:p>
          <a:p>
            <a:r>
              <a:rPr lang="en-US" dirty="0" smtClean="0"/>
              <a:t>Post </a:t>
            </a:r>
            <a:r>
              <a:rPr lang="en-US" dirty="0"/>
              <a:t>Topics</a:t>
            </a:r>
            <a:r>
              <a:rPr lang="en-US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Go-to whiskey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Consuming with family </a:t>
            </a:r>
            <a:br>
              <a:rPr lang="en-US" dirty="0" smtClean="0"/>
            </a:br>
            <a:r>
              <a:rPr lang="en-US" dirty="0" smtClean="0"/>
              <a:t>and friends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Proud American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1016000"/>
            <a:ext cx="5614416" cy="1451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4073792"/>
            <a:ext cx="5614416" cy="1737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2728547"/>
            <a:ext cx="5614416" cy="1080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Sysomos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986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" y="685800"/>
            <a:ext cx="4335296" cy="891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Spirited Virginia Fan Profile: </a:t>
            </a:r>
            <a:r>
              <a:rPr lang="en-US" dirty="0" smtClean="0">
                <a:solidFill>
                  <a:schemeClr val="accent1"/>
                </a:solidFill>
              </a:rPr>
              <a:t>Demographics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>
          <a:xfrm>
            <a:off x="548640" y="2286000"/>
            <a:ext cx="4285650" cy="4288871"/>
          </a:xfrm>
        </p:spPr>
        <p:txBody>
          <a:bodyPr>
            <a:normAutofit/>
          </a:bodyPr>
          <a:lstStyle/>
          <a:p>
            <a:r>
              <a:rPr lang="en-US" dirty="0" smtClean="0"/>
              <a:t>Data call-outs (cont.):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dirty="0" smtClean="0">
                <a:latin typeface="DIN Next LT Pro" charset="0"/>
                <a:ea typeface="DIN Next LT Pro" charset="0"/>
                <a:cs typeface="DIN Next LT Pro" charset="0"/>
              </a:rPr>
              <a:t>Spirits pair well with middle and upper class earners: </a:t>
            </a:r>
          </a:p>
          <a:p>
            <a:pPr marL="736600" lvl="2" indent="-228600">
              <a:spcBef>
                <a:spcPts val="900"/>
              </a:spcBef>
              <a:buFont typeface=".AppleSystemUIFont" charset="-120"/>
              <a:buChar char="–"/>
              <a:tabLst>
                <a:tab pos="163513" algn="l"/>
              </a:tabLst>
            </a:pPr>
            <a:r>
              <a:rPr lang="en-US" dirty="0" smtClean="0"/>
              <a:t>One-quarter of all fans have an estimated HHI of $150K-$250K, and over-index on all ranges $100K-$350K</a:t>
            </a:r>
          </a:p>
          <a:p>
            <a:pPr marL="736600" lvl="2" indent="-228600">
              <a:spcBef>
                <a:spcPts val="900"/>
              </a:spcBef>
              <a:buFont typeface=".AppleSystemUIFont" charset="-120"/>
              <a:buChar char="–"/>
              <a:tabLst>
                <a:tab pos="163513" algn="l"/>
              </a:tabLst>
            </a:pPr>
            <a:r>
              <a:rPr lang="en-US" dirty="0" smtClean="0"/>
              <a:t>Fans are more likely that the U.S. average to own a home valued at over $200K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dirty="0" smtClean="0">
                <a:latin typeface="DIN Next LT Pro" charset="0"/>
                <a:ea typeface="DIN Next LT Pro" charset="0"/>
                <a:cs typeface="DIN Next LT Pro" charset="0"/>
              </a:rPr>
              <a:t>Kids make you appreciate a good drink: </a:t>
            </a:r>
            <a:r>
              <a:rPr lang="en-US" dirty="0" smtClean="0"/>
              <a:t>Spirited Virginia fans are 15% more likely to have at least one child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98" y="685800"/>
            <a:ext cx="7024601" cy="5992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79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" y="685799"/>
            <a:ext cx="4335296" cy="115685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Spirited Virginia Fan Profile: 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Facebook Usage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>
          <a:xfrm>
            <a:off x="548640" y="2286000"/>
            <a:ext cx="4234850" cy="4746070"/>
          </a:xfrm>
        </p:spPr>
        <p:txBody>
          <a:bodyPr>
            <a:normAutofit/>
          </a:bodyPr>
          <a:lstStyle/>
          <a:p>
            <a:r>
              <a:rPr lang="en-US" dirty="0" smtClean="0"/>
              <a:t>Methods of accessing Facebook: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dirty="0" smtClean="0">
                <a:latin typeface="DIN Next LT Pro Medium" charset="0"/>
                <a:ea typeface="DIN Next LT Pro Medium" charset="0"/>
                <a:cs typeface="DIN Next LT Pro Medium" charset="0"/>
              </a:rPr>
              <a:t>Spirited Virginia fans use Facebook at home and on the go: </a:t>
            </a:r>
            <a:r>
              <a:rPr lang="en-US" dirty="0" smtClean="0"/>
              <a:t>70</a:t>
            </a:r>
            <a:r>
              <a:rPr lang="en-US" dirty="0"/>
              <a:t>% of fans used both desktop and </a:t>
            </a:r>
            <a:r>
              <a:rPr lang="en-US" dirty="0" smtClean="0"/>
              <a:t>mobile devices to access Facebook, which is 79% higher than the U.S. average 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dirty="0" smtClean="0">
                <a:latin typeface="DIN Next LT Pro Medium" charset="0"/>
                <a:ea typeface="DIN Next LT Pro Medium" charset="0"/>
                <a:cs typeface="DIN Next LT Pro Medium" charset="0"/>
              </a:rPr>
              <a:t>We should ensure all social content is optimized for the mobile feed: </a:t>
            </a:r>
            <a:r>
              <a:rPr lang="en-US" dirty="0"/>
              <a:t>Mobile devices – </a:t>
            </a:r>
            <a:r>
              <a:rPr lang="en-US" dirty="0" smtClean="0"/>
              <a:t>especially </a:t>
            </a:r>
            <a:r>
              <a:rPr lang="en-US" dirty="0" err="1"/>
              <a:t>iphones</a:t>
            </a:r>
            <a:r>
              <a:rPr lang="en-US" dirty="0"/>
              <a:t> – are the most commonly used </a:t>
            </a:r>
            <a:r>
              <a:rPr lang="en-US" dirty="0" smtClean="0"/>
              <a:t>methods </a:t>
            </a:r>
            <a:r>
              <a:rPr lang="en-US" dirty="0"/>
              <a:t>of </a:t>
            </a:r>
            <a:r>
              <a:rPr lang="en-US" dirty="0" smtClean="0"/>
              <a:t>access</a:t>
            </a:r>
          </a:p>
          <a:p>
            <a:pPr>
              <a:spcBef>
                <a:spcPts val="1500"/>
              </a:spcBef>
            </a:pPr>
            <a:r>
              <a:rPr lang="en-US" dirty="0" smtClean="0"/>
              <a:t>How do they Facebook?</a:t>
            </a:r>
            <a:endParaRPr lang="en-US" dirty="0"/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b="1" dirty="0" smtClean="0">
                <a:latin typeface="DIN Next LT Pro" charset="0"/>
                <a:ea typeface="DIN Next LT Pro" charset="0"/>
                <a:cs typeface="DIN Next LT Pro" charset="0"/>
              </a:rPr>
              <a:t>Spirited Virginia fans are more enthusiastic users than the norm: </a:t>
            </a:r>
            <a:r>
              <a:rPr lang="en-US" dirty="0" smtClean="0"/>
              <a:t>They are more likely to comment, like, share, and even click on ads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5" y="685799"/>
            <a:ext cx="7024255" cy="2861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5" y="3764970"/>
            <a:ext cx="7024254" cy="25711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596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" y="685799"/>
            <a:ext cx="4335296" cy="115685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Spirited Virginia Fan Profile: 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Audience Overlap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>
          <a:xfrm>
            <a:off x="548640" y="2286000"/>
            <a:ext cx="4196750" cy="4288871"/>
          </a:xfrm>
        </p:spPr>
        <p:txBody>
          <a:bodyPr>
            <a:normAutofit/>
          </a:bodyPr>
          <a:lstStyle/>
          <a:p>
            <a:r>
              <a:rPr lang="en-US" dirty="0" smtClean="0"/>
              <a:t>Top options for Facebook content inspiration and partnerships:</a:t>
            </a:r>
          </a:p>
          <a:p>
            <a:pPr marL="508000" lvl="1" indent="-234950">
              <a:buFont typeface="Arial" charset="0"/>
              <a:buChar char="•"/>
            </a:pPr>
            <a:r>
              <a:rPr lang="en-US" b="1" dirty="0" smtClean="0">
                <a:latin typeface="DIN Next LT Pro" charset="0"/>
                <a:ea typeface="DIN Next LT Pro" charset="0"/>
                <a:cs typeface="DIN Next LT Pro" charset="0"/>
              </a:rPr>
              <a:t>Virginia is for Lovers: </a:t>
            </a:r>
            <a:r>
              <a:rPr lang="en-US" dirty="0" smtClean="0"/>
              <a:t>1.3K of Spirited Virginia’s fans like this page, which has 870,000 fans</a:t>
            </a:r>
          </a:p>
          <a:p>
            <a:pPr marL="508000" lvl="1" indent="-234950">
              <a:buFont typeface="Arial" charset="0"/>
              <a:buChar char="•"/>
            </a:pPr>
            <a:r>
              <a:rPr lang="en-US" b="1" dirty="0" smtClean="0">
                <a:latin typeface="DIN Next LT Pro" charset="0"/>
                <a:ea typeface="DIN Next LT Pro" charset="0"/>
                <a:cs typeface="DIN Next LT Pro" charset="0"/>
              </a:rPr>
              <a:t>Tasty: </a:t>
            </a:r>
            <a:r>
              <a:rPr lang="en-US" dirty="0" smtClean="0"/>
              <a:t>Nearly 1,000 of Spirited Virginia’s fans like this page, which has 87.5 million fans</a:t>
            </a:r>
          </a:p>
          <a:p>
            <a:pPr marL="508000" lvl="1" indent="-234950">
              <a:buFont typeface="Arial" charset="0"/>
              <a:buChar char="•"/>
            </a:pPr>
            <a:r>
              <a:rPr lang="en-US" b="1" dirty="0" smtClean="0">
                <a:latin typeface="DIN Next LT Pro Medium" charset="0"/>
                <a:ea typeface="DIN Next LT Pro Medium" charset="0"/>
                <a:cs typeface="DIN Next LT Pro Medium" charset="0"/>
              </a:rPr>
              <a:t>Buffalo Trace Bourbon: </a:t>
            </a:r>
            <a:r>
              <a:rPr lang="en-US" dirty="0" smtClean="0"/>
              <a:t>Almost 700 of Spirited Virginia’s fans like this page, which has 677,000 fans</a:t>
            </a:r>
            <a:endParaRPr lang="en-US" b="1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" b="13653"/>
          <a:stretch/>
        </p:blipFill>
        <p:spPr>
          <a:xfrm>
            <a:off x="5167746" y="1"/>
            <a:ext cx="7024254" cy="2063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4" y="2201697"/>
            <a:ext cx="7024256" cy="2435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4"/>
          <a:stretch/>
        </p:blipFill>
        <p:spPr>
          <a:xfrm>
            <a:off x="5167744" y="4774892"/>
            <a:ext cx="7024255" cy="2083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480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8640" y="685799"/>
            <a:ext cx="4335296" cy="115685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Spirited Virginia Fan Profile: </a:t>
            </a:r>
            <a:r>
              <a:rPr lang="en-US" dirty="0" smtClean="0">
                <a:solidFill>
                  <a:schemeClr val="accent1"/>
                </a:solidFill>
              </a:rPr>
              <a:t>Top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Lifestyle Segments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>
          <a:xfrm>
            <a:off x="548640" y="2286000"/>
            <a:ext cx="4335296" cy="46263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Summit Estates</a:t>
            </a:r>
            <a:endParaRPr lang="en-US" dirty="0"/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dirty="0" smtClean="0"/>
              <a:t>These families are enjoying the good life: luxury travel, entertainment, and </a:t>
            </a:r>
            <a:r>
              <a:rPr lang="en-US" dirty="0"/>
              <a:t>every kind </a:t>
            </a:r>
            <a:r>
              <a:rPr lang="en-US" dirty="0" smtClean="0"/>
              <a:t>of consumption are within easy reach</a:t>
            </a:r>
            <a:endParaRPr lang="en-US" dirty="0"/>
          </a:p>
          <a:p>
            <a:r>
              <a:rPr lang="en-US" dirty="0" smtClean="0"/>
              <a:t>Top Professionals</a:t>
            </a:r>
            <a:endParaRPr lang="en-US" dirty="0"/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dirty="0" smtClean="0"/>
              <a:t>One of the best-educated clusters, these families shop at upscale stores, spend time feathering their nest, and adhere to regular fitness programs</a:t>
            </a:r>
          </a:p>
          <a:p>
            <a:r>
              <a:rPr lang="en-US" dirty="0"/>
              <a:t>Outward Bound</a:t>
            </a:r>
          </a:p>
          <a:p>
            <a:pPr marL="508000" lvl="1" indent="-234950">
              <a:spcBef>
                <a:spcPts val="900"/>
              </a:spcBef>
              <a:buFont typeface="Arial" charset="0"/>
              <a:buChar char="•"/>
            </a:pPr>
            <a:r>
              <a:rPr lang="en-US" dirty="0"/>
              <a:t>People with middle-income, rural households, most without children, but a few with some toddlers, preschool and grade school children. Home ownership dominates this </a:t>
            </a:r>
            <a:r>
              <a:rPr lang="en-US" dirty="0" smtClean="0"/>
              <a:t>cluster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259"/>
          <a:stretch/>
        </p:blipFill>
        <p:spPr>
          <a:xfrm>
            <a:off x="5167745" y="1398154"/>
            <a:ext cx="7023553" cy="4020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39" y="6594589"/>
            <a:ext cx="421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Facebook Insights for Spirited Virginia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25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2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Insights From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A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6400" y="685800"/>
            <a:ext cx="8102600" cy="5486400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550160"/>
            <a:ext cx="1524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uthentic">
      <a:dk1>
        <a:srgbClr val="2D2D2F"/>
      </a:dk1>
      <a:lt1>
        <a:srgbClr val="FFFFFF"/>
      </a:lt1>
      <a:dk2>
        <a:srgbClr val="212121"/>
      </a:dk2>
      <a:lt2>
        <a:srgbClr val="EFEFEF"/>
      </a:lt2>
      <a:accent1>
        <a:srgbClr val="EF3F23"/>
      </a:accent1>
      <a:accent2>
        <a:srgbClr val="D11D4F"/>
      </a:accent2>
      <a:accent3>
        <a:srgbClr val="A6166F"/>
      </a:accent3>
      <a:accent4>
        <a:srgbClr val="F57F20"/>
      </a:accent4>
      <a:accent5>
        <a:srgbClr val="FBAC18"/>
      </a:accent5>
      <a:accent6>
        <a:srgbClr val="909295"/>
      </a:accent6>
      <a:hlink>
        <a:srgbClr val="EF3F23"/>
      </a:hlink>
      <a:folHlink>
        <a:srgbClr val="2D2D2F"/>
      </a:folHlink>
    </a:clrScheme>
    <a:fontScheme name="Sentinel">
      <a:majorFont>
        <a:latin typeface="Sentinel Bold"/>
        <a:ea typeface=""/>
        <a:cs typeface=""/>
      </a:majorFont>
      <a:minorFont>
        <a:latin typeface="Din Next LT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71C7FF3B-DCC6-E44C-A97D-635DCA00184E}" vid="{8F034ACA-84A5-CA46-8482-18635FDD5A8E}"/>
    </a:ext>
  </a:extLst>
</a:theme>
</file>

<file path=ppt/theme/theme2.xml><?xml version="1.0" encoding="utf-8"?>
<a:theme xmlns:a="http://schemas.openxmlformats.org/drawingml/2006/main" name="1_Office Theme">
  <a:themeElements>
    <a:clrScheme name="authentic">
      <a:dk1>
        <a:srgbClr val="2D2D2F"/>
      </a:dk1>
      <a:lt1>
        <a:srgbClr val="FFFFFF"/>
      </a:lt1>
      <a:dk2>
        <a:srgbClr val="212121"/>
      </a:dk2>
      <a:lt2>
        <a:srgbClr val="EFEFEF"/>
      </a:lt2>
      <a:accent1>
        <a:srgbClr val="EF3F23"/>
      </a:accent1>
      <a:accent2>
        <a:srgbClr val="D11D4F"/>
      </a:accent2>
      <a:accent3>
        <a:srgbClr val="A6166F"/>
      </a:accent3>
      <a:accent4>
        <a:srgbClr val="F57F20"/>
      </a:accent4>
      <a:accent5>
        <a:srgbClr val="FBAC18"/>
      </a:accent5>
      <a:accent6>
        <a:srgbClr val="909295"/>
      </a:accent6>
      <a:hlink>
        <a:srgbClr val="EF3F23"/>
      </a:hlink>
      <a:folHlink>
        <a:srgbClr val="2D2D2F"/>
      </a:folHlink>
    </a:clrScheme>
    <a:fontScheme name="Sentinel">
      <a:majorFont>
        <a:latin typeface="Sentinel Bold"/>
        <a:ea typeface=""/>
        <a:cs typeface=""/>
      </a:majorFont>
      <a:minorFont>
        <a:latin typeface="Din Next LT Pr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71C7FF3B-DCC6-E44C-A97D-635DCA00184E}" vid="{8F034ACA-84A5-CA46-8482-18635FDD5A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</TotalTime>
  <Words>1198</Words>
  <Application>Microsoft Macintosh PowerPoint</Application>
  <PresentationFormat>Widescreen</PresentationFormat>
  <Paragraphs>184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.AppleSystemUIFont</vt:lpstr>
      <vt:lpstr>Arial</vt:lpstr>
      <vt:lpstr>Calibri</vt:lpstr>
      <vt:lpstr>Courier New</vt:lpstr>
      <vt:lpstr>DIN Next LT Pro</vt:lpstr>
      <vt:lpstr>Din Next LT Pro Light</vt:lpstr>
      <vt:lpstr>Din Next LT Pro Light</vt:lpstr>
      <vt:lpstr>DIN Next LT Pro Medium</vt:lpstr>
      <vt:lpstr>Mangal</vt:lpstr>
      <vt:lpstr>Sentinel</vt:lpstr>
      <vt:lpstr>Sentinel Bold</vt:lpstr>
      <vt:lpstr>Sentinel Book</vt:lpstr>
      <vt:lpstr>Sentinel Semibold</vt:lpstr>
      <vt:lpstr>Office Theme</vt:lpstr>
      <vt:lpstr>1_Office Theme</vt:lpstr>
      <vt:lpstr>PowerPoint Presentation</vt:lpstr>
      <vt:lpstr>Spirited Virginia Facebook Audience Insights</vt:lpstr>
      <vt:lpstr>Spirited Virginia Fan Profile: Demographics</vt:lpstr>
      <vt:lpstr>Spirited Virginia Fan Profile: Demographics</vt:lpstr>
      <vt:lpstr>Spirited Virginia Fan Profile:  Facebook Usage</vt:lpstr>
      <vt:lpstr>Spirited Virginia Fan Profile:  Audience Overlap</vt:lpstr>
      <vt:lpstr>Spirited Virginia Fan Profile: Top Lifestyle Segments</vt:lpstr>
      <vt:lpstr>Insights From Social Listening</vt:lpstr>
      <vt:lpstr>Twitter</vt:lpstr>
      <vt:lpstr>Viewing the Liquor Store as a Noteworthy Destination </vt:lpstr>
      <vt:lpstr>Viewing the Liquor Store as a Noteworthy Destination </vt:lpstr>
      <vt:lpstr>Viewing the Liquor Store as a Noteworthy Destination </vt:lpstr>
      <vt:lpstr>Making Plans  with Friends</vt:lpstr>
      <vt:lpstr>Crowdsourcing Information </vt:lpstr>
      <vt:lpstr>Crowdsourcing Information </vt:lpstr>
      <vt:lpstr>Consumers Broadening Their Horizons of Spirit Consumption</vt:lpstr>
      <vt:lpstr>The Virginia ABC Store Experience </vt:lpstr>
      <vt:lpstr>Instagram</vt:lpstr>
      <vt:lpstr>Getting Creative  with Cocktails</vt:lpstr>
      <vt:lpstr>Getting Creative  with Cocktails</vt:lpstr>
      <vt:lpstr>Showcasing  Their Taste</vt:lpstr>
      <vt:lpstr>Consumers Are Not Afraid to Mix Up Their Routine and Experiment</vt:lpstr>
      <vt:lpstr>Facebook</vt:lpstr>
      <vt:lpstr>Social listening  on Facebook is limited to Virginia ABC properties.</vt:lpstr>
      <vt:lpstr>PowerPoint Presentation</vt:lpstr>
      <vt:lpstr>Key Consumer Decision Points</vt:lpstr>
      <vt:lpstr>PowerPoint Presentation</vt:lpstr>
      <vt:lpstr>Overall Insights</vt:lpstr>
      <vt:lpstr>Appendix</vt:lpstr>
      <vt:lpstr>Top 3 Selling Spirits  in Virginia</vt:lpstr>
      <vt:lpstr>Jack Daniel’s</vt:lpstr>
      <vt:lpstr>Hennessy</vt:lpstr>
      <vt:lpstr>Laid Back &amp; Satisfied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Lane</dc:creator>
  <cp:lastModifiedBy>Martha Cohen</cp:lastModifiedBy>
  <cp:revision>191</cp:revision>
  <cp:lastPrinted>2017-08-01T17:59:34Z</cp:lastPrinted>
  <dcterms:created xsi:type="dcterms:W3CDTF">2017-06-19T16:06:39Z</dcterms:created>
  <dcterms:modified xsi:type="dcterms:W3CDTF">2017-08-31T20:27:06Z</dcterms:modified>
</cp:coreProperties>
</file>